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2" r:id="rId2"/>
    <p:sldId id="349" r:id="rId3"/>
    <p:sldId id="350" r:id="rId4"/>
    <p:sldId id="406" r:id="rId5"/>
    <p:sldId id="407" r:id="rId6"/>
    <p:sldId id="408" r:id="rId7"/>
    <p:sldId id="436" r:id="rId8"/>
    <p:sldId id="410" r:id="rId9"/>
    <p:sldId id="411" r:id="rId10"/>
    <p:sldId id="412" r:id="rId11"/>
    <p:sldId id="413" r:id="rId12"/>
    <p:sldId id="414" r:id="rId13"/>
    <p:sldId id="423" r:id="rId14"/>
    <p:sldId id="426" r:id="rId15"/>
    <p:sldId id="428" r:id="rId16"/>
    <p:sldId id="429" r:id="rId17"/>
    <p:sldId id="430" r:id="rId18"/>
    <p:sldId id="431" r:id="rId19"/>
    <p:sldId id="437" r:id="rId20"/>
    <p:sldId id="415" r:id="rId21"/>
    <p:sldId id="419" r:id="rId22"/>
    <p:sldId id="418" r:id="rId23"/>
    <p:sldId id="420" r:id="rId24"/>
    <p:sldId id="421" r:id="rId25"/>
    <p:sldId id="422" r:id="rId26"/>
    <p:sldId id="425" r:id="rId27"/>
    <p:sldId id="424" r:id="rId28"/>
    <p:sldId id="432" r:id="rId29"/>
    <p:sldId id="433" r:id="rId30"/>
    <p:sldId id="438" r:id="rId31"/>
    <p:sldId id="434" r:id="rId32"/>
    <p:sldId id="435" r:id="rId33"/>
    <p:sldId id="439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FDF4E73-2A92-4FA5-9CBB-D03DB0F5D687}">
          <p14:sldIdLst>
            <p14:sldId id="282"/>
          </p14:sldIdLst>
        </p14:section>
        <p14:section name="Файловые системы" id="{0996F02E-1F44-4162-A569-B9C2645107B4}">
          <p14:sldIdLst>
            <p14:sldId id="349"/>
            <p14:sldId id="350"/>
            <p14:sldId id="406"/>
            <p14:sldId id="407"/>
            <p14:sldId id="408"/>
            <p14:sldId id="436"/>
            <p14:sldId id="410"/>
            <p14:sldId id="411"/>
            <p14:sldId id="412"/>
            <p14:sldId id="413"/>
            <p14:sldId id="414"/>
          </p14:sldIdLst>
        </p14:section>
        <p14:section name="Утилиты для работы с ФС" id="{3977439B-FDD7-4827-B831-BDD55B8560A7}">
          <p14:sldIdLst>
            <p14:sldId id="423"/>
            <p14:sldId id="426"/>
            <p14:sldId id="428"/>
            <p14:sldId id="429"/>
            <p14:sldId id="430"/>
            <p14:sldId id="431"/>
            <p14:sldId id="437"/>
          </p14:sldIdLst>
        </p14:section>
        <p14:section name="Разделы" id="{F2D919C6-EDB6-492D-BC0C-8DF91906CAF0}">
          <p14:sldIdLst>
            <p14:sldId id="415"/>
            <p14:sldId id="419"/>
            <p14:sldId id="418"/>
            <p14:sldId id="420"/>
            <p14:sldId id="421"/>
            <p14:sldId id="422"/>
            <p14:sldId id="425"/>
          </p14:sldIdLst>
        </p14:section>
        <p14:section name="Монтирование" id="{7F38AF58-57D8-46B0-8F05-4617450F14EB}">
          <p14:sldIdLst>
            <p14:sldId id="424"/>
            <p14:sldId id="432"/>
            <p14:sldId id="433"/>
            <p14:sldId id="438"/>
            <p14:sldId id="434"/>
            <p14:sldId id="435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 Mvideo" initials="AM" lastIdx="1" clrIdx="0">
    <p:extLst>
      <p:ext uri="{19B8F6BF-5375-455C-9EA6-DF929625EA0E}">
        <p15:presenceInfo xmlns:p15="http://schemas.microsoft.com/office/powerpoint/2012/main" userId="0dd4a9528c2da2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95332" autoAdjust="0"/>
  </p:normalViewPr>
  <p:slideViewPr>
    <p:cSldViewPr snapToGrid="0" showGuides="1">
      <p:cViewPr varScale="1">
        <p:scale>
          <a:sx n="114" d="100"/>
          <a:sy n="114" d="100"/>
        </p:scale>
        <p:origin x="114" y="126"/>
      </p:cViewPr>
      <p:guideLst>
        <p:guide orient="horz" pos="2137"/>
        <p:guide pos="3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23.05.2022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256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768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376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21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717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987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320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116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8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6063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84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1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551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5954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26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706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96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024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40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23.05.2022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23.05.2022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23.05.2022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458692" cy="3593251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T Hoves" panose="02000503030000020004" pitchFamily="2" charset="-52"/>
              </a:rPr>
              <a:t>Тема 5</a:t>
            </a:r>
            <a:r>
              <a:rPr lang="en-US" sz="3600" dirty="0" smtClean="0">
                <a:latin typeface="TT Hoves" panose="02000503030000020004" pitchFamily="2" charset="-52"/>
              </a:rPr>
              <a:t>.</a:t>
            </a:r>
            <a:r>
              <a:rPr lang="ru-RU" sz="3600" dirty="0" smtClean="0">
                <a:latin typeface="TT Hoves" panose="02000503030000020004" pitchFamily="2" charset="-52"/>
              </a:rPr>
              <a:t> Файловые системы </a:t>
            </a:r>
            <a:r>
              <a:rPr lang="en-US" sz="3600" dirty="0" smtClean="0">
                <a:latin typeface="TT Hoves" panose="02000503030000020004" pitchFamily="2" charset="-52"/>
              </a:rPr>
              <a:t>Linux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07054" y="819150"/>
            <a:ext cx="2126260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BTRFS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A5AEF-3A0E-52DA-B540-169A9A0FC994}"/>
              </a:ext>
            </a:extLst>
          </p:cNvPr>
          <p:cNvSpPr txBox="1"/>
          <p:nvPr/>
        </p:nvSpPr>
        <p:spPr>
          <a:xfrm>
            <a:off x="1062697" y="2001611"/>
            <a:ext cx="100666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latin typeface="TT Hoves" panose="02000503030000020004"/>
              </a:rPr>
              <a:t>Btrfs</a:t>
            </a:r>
            <a:r>
              <a:rPr lang="en-US" b="1" dirty="0" smtClean="0">
                <a:latin typeface="TT Hoves" panose="02000503030000020004"/>
              </a:rPr>
              <a:t> (B-Tree </a:t>
            </a:r>
            <a:r>
              <a:rPr lang="en-US" b="1" dirty="0" err="1" smtClean="0">
                <a:latin typeface="TT Hoves" panose="02000503030000020004"/>
              </a:rPr>
              <a:t>Filesystem</a:t>
            </a:r>
            <a:r>
              <a:rPr lang="en-US" b="1" dirty="0" smtClean="0">
                <a:latin typeface="TT Hoves" panose="02000503030000020004"/>
              </a:rPr>
              <a:t>) -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файловая система, предназначенная для удовлетворения растущих требований к масштабируемости больших подсистем хранения. Имя файловой системы </a:t>
            </a:r>
            <a:r>
              <a:rPr lang="ru-RU" dirty="0" err="1">
                <a:latin typeface="TT Hoves" panose="02000503030000020004"/>
              </a:rPr>
              <a:t>Btrfs</a:t>
            </a:r>
            <a:r>
              <a:rPr lang="ru-RU" dirty="0">
                <a:latin typeface="TT Hoves" panose="02000503030000020004"/>
              </a:rPr>
              <a:t> происходит от имени структуры данных B-деревьев, которые в ней используются. B-дерево это древовидная структура данных, которая позволяет файловым системам и базам данных эффективно получать доступ и обновлять большие блоки данных независимо от размера дерева.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0F9F9D-0975-1EF0-8FBA-9FE359E56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547" y="3743302"/>
            <a:ext cx="3463924" cy="22066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6D21F67-5EC8-5DF5-C758-93633AFC7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26"/>
          <a:stretch/>
        </p:blipFill>
        <p:spPr>
          <a:xfrm>
            <a:off x="6623020" y="3357563"/>
            <a:ext cx="3815466" cy="3218505"/>
          </a:xfrm>
          <a:prstGeom prst="rect">
            <a:avLst/>
          </a:prstGeom>
        </p:spPr>
      </p:pic>
      <p:sp>
        <p:nvSpPr>
          <p:cNvPr id="7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443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03909" y="819150"/>
            <a:ext cx="2154572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BTRFS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02CACD-19DC-F2F5-BA07-B28B87DB7500}"/>
              </a:ext>
            </a:extLst>
          </p:cNvPr>
          <p:cNvSpPr txBox="1"/>
          <p:nvPr/>
        </p:nvSpPr>
        <p:spPr>
          <a:xfrm>
            <a:off x="1062178" y="2001611"/>
            <a:ext cx="100630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T Hoves" panose="02000503030000020004"/>
              </a:rPr>
              <a:t>BTRFS — это молодая и современная файловая система, решающая широкий спектр задач, однако не без минусов: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B92EC-16C9-CD4F-E5CE-AFFC11AB4FC1}"/>
              </a:ext>
            </a:extLst>
          </p:cNvPr>
          <p:cNvSpPr txBox="1"/>
          <p:nvPr/>
        </p:nvSpPr>
        <p:spPr>
          <a:xfrm>
            <a:off x="4939145" y="3496144"/>
            <a:ext cx="64562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Активное её развитие приводит к изменению каких-либо ключевых моментов, на которые могут опираться сторонние утилиты при работе с ней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Высокая подверженность фрагментации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Скудная и местами устаревшая документация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EE47003-F9CF-D790-16C9-21C0AE223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5" t="6574" b="10689"/>
          <a:stretch/>
        </p:blipFill>
        <p:spPr>
          <a:xfrm>
            <a:off x="1062178" y="3074622"/>
            <a:ext cx="3251199" cy="2874371"/>
          </a:xfrm>
          <a:prstGeom prst="rect">
            <a:avLst/>
          </a:prstGeom>
        </p:spPr>
      </p:pic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83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665240" y="819150"/>
            <a:ext cx="1331178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ZFS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163C1-C581-FD16-DDF0-9CBA0471BB75}"/>
              </a:ext>
            </a:extLst>
          </p:cNvPr>
          <p:cNvSpPr txBox="1"/>
          <p:nvPr/>
        </p:nvSpPr>
        <p:spPr>
          <a:xfrm>
            <a:off x="1066996" y="2001611"/>
            <a:ext cx="100582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ZFS - это файловая система, объединенная с менеджером логических </a:t>
            </a:r>
            <a:r>
              <a:rPr lang="ru-RU" dirty="0" smtClean="0">
                <a:latin typeface="TT Hoves" panose="02000503030000020004"/>
              </a:rPr>
              <a:t>томов.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Она </a:t>
            </a:r>
            <a:r>
              <a:rPr lang="ru-RU" dirty="0">
                <a:latin typeface="TT Hoves" panose="02000503030000020004"/>
              </a:rPr>
              <a:t>была предназначена для высокопроизводительных серверов, поэтому уже тогда поддерживала мгновенные снимки и клонирование данных. После покупки компанией </a:t>
            </a:r>
            <a:r>
              <a:rPr lang="ru-RU" dirty="0" err="1" smtClean="0">
                <a:latin typeface="TT Hoves" panose="02000503030000020004"/>
              </a:rPr>
              <a:t>Oracle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исходный </a:t>
            </a:r>
            <a:r>
              <a:rPr lang="ru-RU" dirty="0" smtClean="0">
                <a:latin typeface="TT Hoves" panose="02000503030000020004"/>
              </a:rPr>
              <a:t>код </a:t>
            </a:r>
            <a:r>
              <a:rPr lang="en-US" dirty="0">
                <a:latin typeface="TT Hoves" panose="02000503030000020004"/>
              </a:rPr>
              <a:t>ZFS 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был </a:t>
            </a:r>
            <a:r>
              <a:rPr lang="ru-RU" dirty="0">
                <a:latin typeface="TT Hoves" panose="02000503030000020004"/>
              </a:rPr>
              <a:t>закрыт, однако сейчас можно установить и использовать последнюю доступную версию под именем </a:t>
            </a:r>
            <a:r>
              <a:rPr lang="ru-RU" b="1" dirty="0">
                <a:latin typeface="TT Hoves" panose="02000503030000020004"/>
              </a:rPr>
              <a:t>OpenZFS</a:t>
            </a:r>
            <a:r>
              <a:rPr lang="ru-RU" dirty="0">
                <a:latin typeface="TT Hoves" panose="02000503030000020004"/>
              </a:rPr>
              <a:t>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9313C3-1156-A56B-69A0-9E74A919BD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4" b="17417"/>
          <a:stretch/>
        </p:blipFill>
        <p:spPr>
          <a:xfrm>
            <a:off x="2920344" y="3867283"/>
            <a:ext cx="6351312" cy="2082667"/>
          </a:xfrm>
          <a:prstGeom prst="rect">
            <a:avLst/>
          </a:prstGeom>
        </p:spPr>
      </p:pic>
      <p:sp>
        <p:nvSpPr>
          <p:cNvPr id="6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4827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1717225" y="819150"/>
            <a:ext cx="8984262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системой</a:t>
            </a:r>
          </a:p>
          <a:p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B934D-7121-F694-D213-7800B92BBD3E}"/>
              </a:ext>
            </a:extLst>
          </p:cNvPr>
          <p:cNvSpPr txBox="1"/>
          <p:nvPr/>
        </p:nvSpPr>
        <p:spPr>
          <a:xfrm>
            <a:off x="333375" y="2000643"/>
            <a:ext cx="1175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Некоторые манипуляции с файловой системой и разделами могут привести к критическим для системы последствиям, поэтому для начала давайте создадим тестовый диск, на котором будем оттачивать </a:t>
            </a:r>
            <a:r>
              <a:rPr lang="ru-RU" dirty="0" smtClean="0">
                <a:latin typeface="TT Hoves" panose="02000503030000020004"/>
              </a:rPr>
              <a:t>навыки: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28D96-41D5-0521-76DB-F912D23E573B}"/>
              </a:ext>
            </a:extLst>
          </p:cNvPr>
          <p:cNvSpPr txBox="1"/>
          <p:nvPr/>
        </p:nvSpPr>
        <p:spPr>
          <a:xfrm>
            <a:off x="333375" y="4104594"/>
            <a:ext cx="1080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Теперь давайте создадим файловую систему </a:t>
            </a:r>
            <a:r>
              <a:rPr lang="en-US" dirty="0"/>
              <a:t>ext3. </a:t>
            </a:r>
            <a:r>
              <a:rPr lang="ru-RU" dirty="0">
                <a:latin typeface="TT Hoves" panose="02000503030000020004"/>
              </a:rPr>
              <a:t>Делается это с помощью </a:t>
            </a:r>
            <a:r>
              <a:rPr lang="ru-RU" dirty="0" smtClean="0">
                <a:latin typeface="TT Hoves" panose="02000503030000020004"/>
              </a:rPr>
              <a:t>команды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err="1">
                <a:latin typeface="TT Hoves" panose="02000503030000020004"/>
              </a:rPr>
              <a:t>m</a:t>
            </a:r>
            <a:r>
              <a:rPr lang="en-US" b="1" dirty="0" err="1" smtClean="0">
                <a:latin typeface="TT Hoves" panose="02000503030000020004"/>
              </a:rPr>
              <a:t>kfs</a:t>
            </a:r>
            <a:r>
              <a:rPr lang="en-US" b="1" dirty="0" smtClean="0">
                <a:latin typeface="TT Hoves" panose="02000503030000020004"/>
              </a:rPr>
              <a:t>: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1F3C54-1DD4-B04D-3103-AA48E31F1E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96" t="63084" r="32652" b="29697"/>
          <a:stretch/>
        </p:blipFill>
        <p:spPr>
          <a:xfrm>
            <a:off x="1117967" y="3074110"/>
            <a:ext cx="4824412" cy="622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2323DF-6294-776D-1F82-4DA9C89B8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58" t="49707" r="33952" b="36951"/>
          <a:stretch/>
        </p:blipFill>
        <p:spPr>
          <a:xfrm>
            <a:off x="1117967" y="4647437"/>
            <a:ext cx="4824412" cy="12664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24CA4-1DF7-75E9-759A-3A6B8D4A0969}"/>
              </a:ext>
            </a:extLst>
          </p:cNvPr>
          <p:cNvSpPr txBox="1"/>
          <p:nvPr/>
        </p:nvSpPr>
        <p:spPr>
          <a:xfrm>
            <a:off x="7067550" y="2714310"/>
            <a:ext cx="4559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T Hoves" panose="02000503030000020004"/>
              </a:rPr>
              <a:t>if= </a:t>
            </a:r>
            <a:r>
              <a:rPr lang="ru-RU" dirty="0" smtClean="0">
                <a:latin typeface="TT Hoves" panose="02000503030000020004"/>
              </a:rPr>
              <a:t>источник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ru-RU" dirty="0">
                <a:latin typeface="TT Hoves" panose="02000503030000020004"/>
              </a:rPr>
              <a:t>в примере поток нулей)</a:t>
            </a:r>
            <a:endParaRPr lang="en-US" dirty="0"/>
          </a:p>
          <a:p>
            <a:r>
              <a:rPr lang="en-US" b="1" dirty="0" smtClean="0">
                <a:latin typeface="TT Hoves" panose="02000503030000020004"/>
              </a:rPr>
              <a:t>of= </a:t>
            </a:r>
            <a:r>
              <a:rPr lang="ru-RU" dirty="0" smtClean="0">
                <a:latin typeface="TT Hoves" panose="02000503030000020004"/>
              </a:rPr>
              <a:t>место </a:t>
            </a:r>
            <a:r>
              <a:rPr lang="ru-RU" dirty="0">
                <a:latin typeface="TT Hoves" panose="02000503030000020004"/>
              </a:rPr>
              <a:t>назначения</a:t>
            </a:r>
            <a:endParaRPr lang="en-US" dirty="0"/>
          </a:p>
          <a:p>
            <a:r>
              <a:rPr lang="en-US" b="1" dirty="0" smtClean="0">
                <a:latin typeface="TT Hoves" panose="02000503030000020004"/>
              </a:rPr>
              <a:t>count= </a:t>
            </a:r>
            <a:r>
              <a:rPr lang="ru-RU" dirty="0" smtClean="0">
                <a:latin typeface="TT Hoves" panose="02000503030000020004"/>
              </a:rPr>
              <a:t>число </a:t>
            </a:r>
            <a:r>
              <a:rPr lang="ru-RU" dirty="0">
                <a:latin typeface="TT Hoves" panose="02000503030000020004"/>
              </a:rPr>
              <a:t>блоков для копирования</a:t>
            </a:r>
          </a:p>
          <a:p>
            <a:r>
              <a:rPr lang="en-US" b="1" dirty="0" err="1" smtClean="0">
                <a:latin typeface="TT Hoves" panose="02000503030000020004"/>
              </a:rPr>
              <a:t>bs</a:t>
            </a:r>
            <a:r>
              <a:rPr lang="en-US" b="1" dirty="0" smtClean="0">
                <a:latin typeface="TT Hoves" panose="02000503030000020004"/>
              </a:rPr>
              <a:t>= </a:t>
            </a:r>
            <a:r>
              <a:rPr lang="ru-RU" dirty="0" smtClean="0">
                <a:latin typeface="TT Hoves" panose="02000503030000020004"/>
              </a:rPr>
              <a:t>размер </a:t>
            </a:r>
            <a:r>
              <a:rPr lang="ru-RU" dirty="0">
                <a:latin typeface="TT Hoves" panose="02000503030000020004"/>
              </a:rPr>
              <a:t>одного блока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E40A5A-E2D3-3391-7461-F4D3AE0CDFD6}"/>
              </a:ext>
            </a:extLst>
          </p:cNvPr>
          <p:cNvSpPr txBox="1"/>
          <p:nvPr/>
        </p:nvSpPr>
        <p:spPr>
          <a:xfrm>
            <a:off x="7067549" y="4644068"/>
            <a:ext cx="4375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T Hoves" panose="02000503030000020004"/>
              </a:rPr>
              <a:t>-t ext4 </a:t>
            </a:r>
            <a:r>
              <a:rPr lang="en-US" b="1" dirty="0" smtClean="0">
                <a:latin typeface="TT Hoves" panose="02000503030000020004"/>
              </a:rPr>
              <a:t>- </a:t>
            </a:r>
            <a:r>
              <a:rPr lang="ru-RU" dirty="0" smtClean="0">
                <a:latin typeface="TT Hoves" panose="02000503030000020004"/>
              </a:rPr>
              <a:t>указываем </a:t>
            </a:r>
            <a:r>
              <a:rPr lang="ru-RU" dirty="0">
                <a:latin typeface="TT Hoves" panose="02000503030000020004"/>
              </a:rPr>
              <a:t>какую ФС создаем</a:t>
            </a:r>
          </a:p>
          <a:p>
            <a:r>
              <a:rPr lang="en-US" b="1" dirty="0">
                <a:latin typeface="TT Hoves" panose="02000503030000020004"/>
              </a:rPr>
              <a:t>-L root </a:t>
            </a:r>
            <a:r>
              <a:rPr lang="en-US" b="1" dirty="0" smtClean="0">
                <a:latin typeface="TT Hoves" panose="02000503030000020004"/>
              </a:rPr>
              <a:t>- </a:t>
            </a:r>
            <a:r>
              <a:rPr lang="ru-RU" dirty="0" smtClean="0">
                <a:latin typeface="TT Hoves" panose="02000503030000020004"/>
              </a:rPr>
              <a:t>создаем </a:t>
            </a:r>
            <a:r>
              <a:rPr lang="ru-RU" dirty="0">
                <a:latin typeface="TT Hoves" panose="02000503030000020004"/>
              </a:rPr>
              <a:t>метку</a:t>
            </a:r>
          </a:p>
          <a:p>
            <a:r>
              <a:rPr lang="en-US" b="1" dirty="0">
                <a:latin typeface="TT Hoves" panose="02000503030000020004"/>
              </a:rPr>
              <a:t>/</a:t>
            </a:r>
            <a:r>
              <a:rPr lang="en-US" b="1" dirty="0" err="1">
                <a:latin typeface="TT Hoves" panose="02000503030000020004"/>
              </a:rPr>
              <a:t>disk.img</a:t>
            </a:r>
            <a:r>
              <a:rPr lang="en-US" b="1" dirty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- </a:t>
            </a:r>
            <a:r>
              <a:rPr lang="ru-RU" dirty="0" smtClean="0">
                <a:latin typeface="TT Hoves" panose="02000503030000020004"/>
              </a:rPr>
              <a:t>путь </a:t>
            </a:r>
            <a:r>
              <a:rPr lang="ru-RU" dirty="0">
                <a:latin typeface="TT Hoves" panose="02000503030000020004"/>
              </a:rPr>
              <a:t>к диску, обычно в </a:t>
            </a:r>
            <a:r>
              <a:rPr lang="ru-RU" dirty="0" smtClean="0">
                <a:latin typeface="TT Hoves" panose="02000503030000020004"/>
              </a:rPr>
              <a:t>виде </a:t>
            </a:r>
            <a:r>
              <a:rPr lang="en-US" b="1" dirty="0">
                <a:latin typeface="TT Hoves" panose="02000503030000020004"/>
              </a:rPr>
              <a:t>/dev/</a:t>
            </a:r>
            <a:r>
              <a:rPr lang="en-US" b="1" dirty="0" err="1">
                <a:latin typeface="TT Hoves" panose="02000503030000020004"/>
              </a:rPr>
              <a:t>sda</a:t>
            </a:r>
            <a:r>
              <a:rPr lang="ru-RU" dirty="0" smtClean="0">
                <a:latin typeface="TT Hoves" panose="02000503030000020004"/>
              </a:rPr>
              <a:t>  </a:t>
            </a:r>
            <a:r>
              <a:rPr lang="en-US" dirty="0" smtClean="0"/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C941DA-1FB1-B4AB-F9BE-4F5A5E0663C1}"/>
              </a:ext>
            </a:extLst>
          </p:cNvPr>
          <p:cNvSpPr/>
          <p:nvPr/>
        </p:nvSpPr>
        <p:spPr>
          <a:xfrm>
            <a:off x="2343248" y="4663881"/>
            <a:ext cx="2884216" cy="2111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2755E15-2CC1-8EFA-B3E1-6AAC2C51E090}"/>
              </a:ext>
            </a:extLst>
          </p:cNvPr>
          <p:cNvSpPr/>
          <p:nvPr/>
        </p:nvSpPr>
        <p:spPr>
          <a:xfrm>
            <a:off x="2199053" y="3054598"/>
            <a:ext cx="3743326" cy="178676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91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1611487" y="853562"/>
            <a:ext cx="8968490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системой</a:t>
            </a:r>
          </a:p>
          <a:p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EFA6F-8D0B-C902-4D21-BFFC5BB92874}"/>
              </a:ext>
            </a:extLst>
          </p:cNvPr>
          <p:cNvSpPr txBox="1"/>
          <p:nvPr/>
        </p:nvSpPr>
        <p:spPr>
          <a:xfrm>
            <a:off x="8826747" y="2792740"/>
            <a:ext cx="2673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TT Hoves" panose="02000503030000020004"/>
              </a:rPr>
              <a:t>Обратите внимание, диск должен быть не </a:t>
            </a:r>
            <a:r>
              <a:rPr lang="ru-RU" i="1" dirty="0" err="1">
                <a:latin typeface="TT Hoves" panose="02000503030000020004"/>
              </a:rPr>
              <a:t>примонтирован</a:t>
            </a:r>
            <a:r>
              <a:rPr lang="ru-RU" i="1" dirty="0">
                <a:latin typeface="TT Hoves" panose="02000503030000020004"/>
              </a:rPr>
              <a:t>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F389585-56BE-E621-5FF9-6C510169D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14" t="64902" r="36894" b="27763"/>
          <a:stretch/>
        </p:blipFill>
        <p:spPr>
          <a:xfrm>
            <a:off x="1047214" y="2746968"/>
            <a:ext cx="7172861" cy="1156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07C004-9A5E-5916-AB11-907FEE2EEB4A}"/>
              </a:ext>
            </a:extLst>
          </p:cNvPr>
          <p:cNvSpPr txBox="1"/>
          <p:nvPr/>
        </p:nvSpPr>
        <p:spPr>
          <a:xfrm>
            <a:off x="623898" y="2004375"/>
            <a:ext cx="1112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Давайте проверим, все ли в порядке с созданной файловой системой. Для этого есть </a:t>
            </a:r>
            <a:r>
              <a:rPr lang="ru-RU" dirty="0" smtClean="0">
                <a:latin typeface="TT Hoves" panose="02000503030000020004"/>
              </a:rPr>
              <a:t>утилита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err="1">
                <a:latin typeface="TT Hoves" panose="02000503030000020004"/>
              </a:rPr>
              <a:t>fsck</a:t>
            </a:r>
            <a:r>
              <a:rPr lang="en-US" b="1" dirty="0">
                <a:latin typeface="TT Hoves" panose="02000503030000020004"/>
              </a:rPr>
              <a:t> </a:t>
            </a:r>
            <a:r>
              <a:rPr lang="en-US" dirty="0" smtClean="0"/>
              <a:t>:</a:t>
            </a:r>
            <a:r>
              <a:rPr lang="ru-RU" dirty="0" smtClean="0">
                <a:latin typeface="TT Hoves" panose="02000503030000020004"/>
              </a:rPr>
              <a:t>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8B92823-BE11-A644-F318-D75EA5071829}"/>
              </a:ext>
            </a:extLst>
          </p:cNvPr>
          <p:cNvSpPr/>
          <p:nvPr/>
        </p:nvSpPr>
        <p:spPr>
          <a:xfrm>
            <a:off x="2990850" y="2792740"/>
            <a:ext cx="2600325" cy="25091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1BFEC-7735-9202-11E0-2B12FA0976F8}"/>
              </a:ext>
            </a:extLst>
          </p:cNvPr>
          <p:cNvSpPr txBox="1"/>
          <p:nvPr/>
        </p:nvSpPr>
        <p:spPr>
          <a:xfrm>
            <a:off x="623898" y="4763188"/>
            <a:ext cx="11125190" cy="203132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b="1" dirty="0">
                <a:latin typeface="TT Hoves" panose="02000503030000020004"/>
              </a:rPr>
              <a:t>-</a:t>
            </a:r>
            <a:r>
              <a:rPr lang="ru-RU" b="1" dirty="0" smtClean="0">
                <a:latin typeface="TT Hoves" panose="02000503030000020004"/>
              </a:rPr>
              <a:t>p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- автоматическое </a:t>
            </a:r>
            <a:r>
              <a:rPr lang="ru-RU" dirty="0" smtClean="0">
                <a:latin typeface="TT Hoves" panose="02000503030000020004"/>
              </a:rPr>
              <a:t>восстановление</a:t>
            </a:r>
            <a:endParaRPr lang="ru-RU" dirty="0">
              <a:latin typeface="TT Hoves" panose="02000503030000020004"/>
            </a:endParaRPr>
          </a:p>
          <a:p>
            <a:r>
              <a:rPr lang="ru-RU" b="1" dirty="0">
                <a:latin typeface="TT Hoves" panose="02000503030000020004"/>
              </a:rPr>
              <a:t>-n</a:t>
            </a:r>
            <a:r>
              <a:rPr lang="ru-RU" dirty="0">
                <a:latin typeface="TT Hoves" panose="02000503030000020004"/>
              </a:rPr>
              <a:t> - только проверка, без </a:t>
            </a:r>
            <a:r>
              <a:rPr lang="ru-RU" dirty="0" smtClean="0">
                <a:latin typeface="TT Hoves" panose="02000503030000020004"/>
              </a:rPr>
              <a:t>восстановления</a:t>
            </a:r>
            <a:endParaRPr lang="ru-RU" dirty="0">
              <a:latin typeface="TT Hoves" panose="02000503030000020004"/>
            </a:endParaRPr>
          </a:p>
          <a:p>
            <a:r>
              <a:rPr lang="ru-RU" b="1" dirty="0">
                <a:latin typeface="TT Hoves" panose="02000503030000020004"/>
              </a:rPr>
              <a:t>-y</a:t>
            </a:r>
            <a:r>
              <a:rPr lang="ru-RU" dirty="0">
                <a:latin typeface="TT Hoves" panose="02000503030000020004"/>
              </a:rPr>
              <a:t> - ответить да на все запросы </a:t>
            </a:r>
            <a:r>
              <a:rPr lang="ru-RU" dirty="0" smtClean="0">
                <a:latin typeface="TT Hoves" panose="02000503030000020004"/>
              </a:rPr>
              <a:t>программы</a:t>
            </a:r>
            <a:endParaRPr lang="ru-RU" b="1" dirty="0">
              <a:latin typeface="TT Hoves" panose="02000503030000020004"/>
            </a:endParaRPr>
          </a:p>
          <a:p>
            <a:endParaRPr lang="en-US" b="1" dirty="0">
              <a:latin typeface="TT Hoves" panose="02000503030000020004"/>
            </a:endParaRPr>
          </a:p>
          <a:p>
            <a:endParaRPr lang="en-US" b="1" dirty="0" smtClean="0">
              <a:latin typeface="TT Hoves" panose="02000503030000020004"/>
            </a:endParaRPr>
          </a:p>
          <a:p>
            <a:endParaRPr lang="en-US" b="1" dirty="0">
              <a:latin typeface="TT Hoves" panose="02000503030000020004"/>
            </a:endParaRPr>
          </a:p>
          <a:p>
            <a:endParaRPr lang="en-US" b="1" dirty="0" smtClean="0">
              <a:latin typeface="TT Hoves" panose="02000503030000020004"/>
            </a:endParaRPr>
          </a:p>
          <a:p>
            <a:r>
              <a:rPr lang="ru-RU" b="1" dirty="0" smtClean="0">
                <a:latin typeface="TT Hoves" panose="02000503030000020004"/>
              </a:rPr>
              <a:t>-</a:t>
            </a:r>
            <a:r>
              <a:rPr lang="ru-RU" b="1" dirty="0">
                <a:latin typeface="TT Hoves" panose="02000503030000020004"/>
              </a:rPr>
              <a:t>с</a:t>
            </a:r>
            <a:r>
              <a:rPr lang="ru-RU" dirty="0">
                <a:latin typeface="TT Hoves" panose="02000503030000020004"/>
              </a:rPr>
              <a:t> - проверить на битые </a:t>
            </a:r>
            <a:r>
              <a:rPr lang="ru-RU" dirty="0" smtClean="0">
                <a:latin typeface="TT Hoves" panose="02000503030000020004"/>
              </a:rPr>
              <a:t>сектора </a:t>
            </a:r>
            <a:endParaRPr lang="ru-RU" dirty="0">
              <a:latin typeface="TT Hoves" panose="02000503030000020004"/>
            </a:endParaRPr>
          </a:p>
          <a:p>
            <a:r>
              <a:rPr lang="ru-RU" b="1" dirty="0">
                <a:latin typeface="TT Hoves" panose="02000503030000020004"/>
              </a:rPr>
              <a:t>-</a:t>
            </a:r>
            <a:r>
              <a:rPr lang="ru-RU" b="1" dirty="0" smtClean="0">
                <a:latin typeface="TT Hoves" panose="02000503030000020004"/>
              </a:rPr>
              <a:t>f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- </a:t>
            </a:r>
            <a:r>
              <a:rPr lang="ru-RU" dirty="0">
                <a:latin typeface="TT Hoves" panose="02000503030000020004"/>
              </a:rPr>
              <a:t>принудительная проверка, даже если раздел помечен как </a:t>
            </a:r>
            <a:r>
              <a:rPr lang="ru-RU" dirty="0" smtClean="0">
                <a:latin typeface="TT Hoves" panose="02000503030000020004"/>
              </a:rPr>
              <a:t>чистый</a:t>
            </a:r>
            <a:endParaRPr lang="ru-RU" dirty="0">
              <a:latin typeface="TT Hoves" panose="02000503030000020004"/>
            </a:endParaRPr>
          </a:p>
          <a:p>
            <a:r>
              <a:rPr lang="ru-RU" b="1" dirty="0">
                <a:latin typeface="TT Hoves" panose="02000503030000020004"/>
              </a:rPr>
              <a:t>-j</a:t>
            </a:r>
            <a:r>
              <a:rPr lang="ru-RU" dirty="0">
                <a:latin typeface="TT Hoves" panose="02000503030000020004"/>
              </a:rPr>
              <a:t> - внешний журнал файловой системы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91C11-BC87-44CB-CB80-8CF7DE6078C7}"/>
              </a:ext>
            </a:extLst>
          </p:cNvPr>
          <p:cNvSpPr txBox="1"/>
          <p:nvPr/>
        </p:nvSpPr>
        <p:spPr>
          <a:xfrm>
            <a:off x="623898" y="4319769"/>
            <a:ext cx="850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Команду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err="1">
                <a:latin typeface="TT Hoves" panose="02000503030000020004"/>
              </a:rPr>
              <a:t>fsck</a:t>
            </a:r>
            <a:r>
              <a:rPr lang="en-US" b="1" dirty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можно </a:t>
            </a:r>
            <a:r>
              <a:rPr lang="ru-RU" dirty="0">
                <a:latin typeface="TT Hoves" panose="02000503030000020004"/>
              </a:rPr>
              <a:t>применять со следующими опциями: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31302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1418481" y="905427"/>
            <a:ext cx="8967090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системой</a:t>
            </a:r>
          </a:p>
          <a:p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07C004-9A5E-5916-AB11-907FEE2EEB4A}"/>
              </a:ext>
            </a:extLst>
          </p:cNvPr>
          <p:cNvSpPr txBox="1"/>
          <p:nvPr/>
        </p:nvSpPr>
        <p:spPr>
          <a:xfrm>
            <a:off x="1055006" y="1999017"/>
            <a:ext cx="10089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Теперь попробуем изменить метку раздела диска.  Для этого воспользуемся </a:t>
            </a:r>
            <a:r>
              <a:rPr lang="ru-RU" dirty="0" smtClean="0">
                <a:latin typeface="TT Hoves" panose="02000503030000020004"/>
              </a:rPr>
              <a:t>командой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e2label.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Сначала смотрим текущую метку (в </a:t>
            </a:r>
            <a:r>
              <a:rPr lang="ru-RU" dirty="0" smtClean="0">
                <a:latin typeface="TT Hoves" panose="02000503030000020004"/>
              </a:rPr>
              <a:t>выводе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root</a:t>
            </a:r>
            <a:r>
              <a:rPr lang="en-US" dirty="0" smtClean="0">
                <a:latin typeface="TT Hoves" panose="02000503030000020004"/>
              </a:rPr>
              <a:t>, </a:t>
            </a:r>
            <a:r>
              <a:rPr lang="ru-RU" dirty="0" smtClean="0">
                <a:latin typeface="TT Hoves" panose="02000503030000020004"/>
              </a:rPr>
              <a:t>метка </a:t>
            </a:r>
            <a:r>
              <a:rPr lang="ru-RU" dirty="0">
                <a:latin typeface="TT Hoves" panose="02000503030000020004"/>
              </a:rPr>
              <a:t>которую мы поставили когда создавали файловую систему), затем меняем её на </a:t>
            </a:r>
            <a:r>
              <a:rPr lang="en-US" b="1" dirty="0" smtClean="0">
                <a:latin typeface="TT Hoves" panose="02000503030000020004"/>
              </a:rPr>
              <a:t>root1 </a:t>
            </a:r>
            <a:r>
              <a:rPr lang="ru-RU" dirty="0" smtClean="0">
                <a:latin typeface="TT Hoves" panose="02000503030000020004"/>
              </a:rPr>
              <a:t>и </a:t>
            </a:r>
            <a:r>
              <a:rPr lang="ru-RU" dirty="0">
                <a:latin typeface="TT Hoves" panose="02000503030000020004"/>
              </a:rPr>
              <a:t>проверяем: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64738A-2D42-6E83-79A6-A813D1F77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77" t="64108" r="42727" b="26885"/>
          <a:stretch/>
        </p:blipFill>
        <p:spPr>
          <a:xfrm>
            <a:off x="2019879" y="3474856"/>
            <a:ext cx="8159498" cy="19412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2710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07C004-9A5E-5916-AB11-907FEE2EEB4A}"/>
              </a:ext>
            </a:extLst>
          </p:cNvPr>
          <p:cNvSpPr txBox="1"/>
          <p:nvPr/>
        </p:nvSpPr>
        <p:spPr>
          <a:xfrm>
            <a:off x="333374" y="2001611"/>
            <a:ext cx="6943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Различные параметры файловой системы, такие как размер блока данных, </a:t>
            </a:r>
            <a:r>
              <a:rPr lang="ru-RU" dirty="0" err="1">
                <a:latin typeface="TT Hoves" panose="02000503030000020004"/>
              </a:rPr>
              <a:t>иноды</a:t>
            </a:r>
            <a:r>
              <a:rPr lang="ru-RU" dirty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(</a:t>
            </a:r>
            <a:r>
              <a:rPr lang="en-US" b="1" dirty="0" err="1" smtClean="0">
                <a:latin typeface="TT Hoves" panose="02000503030000020004"/>
              </a:rPr>
              <a:t>inode</a:t>
            </a:r>
            <a:r>
              <a:rPr lang="en-US" dirty="0" smtClean="0">
                <a:latin typeface="TT Hoves" panose="02000503030000020004"/>
              </a:rPr>
              <a:t> - </a:t>
            </a:r>
            <a:r>
              <a:rPr lang="ru-RU" dirty="0" smtClean="0">
                <a:latin typeface="TT Hoves" panose="02000503030000020004"/>
              </a:rPr>
              <a:t>структура </a:t>
            </a:r>
            <a:r>
              <a:rPr lang="ru-RU" dirty="0">
                <a:latin typeface="TT Hoves" panose="02000503030000020004"/>
              </a:rPr>
              <a:t>данных в которой хранится информация о файле или директории в файловой </a:t>
            </a:r>
            <a:r>
              <a:rPr lang="ru-RU" dirty="0" smtClean="0">
                <a:latin typeface="TT Hoves" panose="02000503030000020004"/>
              </a:rPr>
              <a:t>системе)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UUID</a:t>
            </a:r>
            <a:r>
              <a:rPr lang="en-US" dirty="0" smtClean="0">
                <a:latin typeface="TT Hoves" panose="02000503030000020004"/>
              </a:rPr>
              <a:t>, </a:t>
            </a:r>
            <a:r>
              <a:rPr lang="ru-RU" dirty="0" smtClean="0">
                <a:latin typeface="TT Hoves" panose="02000503030000020004"/>
              </a:rPr>
              <a:t>метку </a:t>
            </a:r>
            <a:r>
              <a:rPr lang="ru-RU" dirty="0">
                <a:latin typeface="TT Hoves" panose="02000503030000020004"/>
              </a:rPr>
              <a:t>и многое другое можно настроить. Поможет в этом утилита </a:t>
            </a:r>
            <a:r>
              <a:rPr lang="ru-RU" b="1" dirty="0" smtClean="0">
                <a:latin typeface="TT Hoves" panose="02000503030000020004"/>
              </a:rPr>
              <a:t>tune2fs</a:t>
            </a:r>
            <a:r>
              <a:rPr lang="ru-RU" dirty="0">
                <a:latin typeface="TT Hoves" panose="02000503030000020004"/>
              </a:rPr>
              <a:t>. Давайте, к примеру, с её помощью изменим зарезервированное место под данные пользователя </a:t>
            </a:r>
            <a:r>
              <a:rPr lang="ru-RU" dirty="0" err="1">
                <a:latin typeface="TT Hoves" panose="02000503030000020004"/>
              </a:rPr>
              <a:t>root</a:t>
            </a:r>
            <a:r>
              <a:rPr lang="ru-RU" dirty="0">
                <a:latin typeface="TT Hoves" panose="02000503030000020004"/>
              </a:rPr>
              <a:t> на 5% от дискового пространства:</a:t>
            </a:r>
            <a:endParaRPr lang="ru-RU" b="1" dirty="0">
              <a:latin typeface="TT Hoves" panose="020005030300000200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CCD2F-CE11-7F8E-B767-115B33BBAE31}"/>
              </a:ext>
            </a:extLst>
          </p:cNvPr>
          <p:cNvSpPr txBox="1"/>
          <p:nvPr/>
        </p:nvSpPr>
        <p:spPr>
          <a:xfrm>
            <a:off x="333373" y="5303619"/>
            <a:ext cx="68389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А с </a:t>
            </a:r>
            <a:r>
              <a:rPr lang="ru-RU" dirty="0" smtClean="0">
                <a:latin typeface="TT Hoves" panose="02000503030000020004"/>
              </a:rPr>
              <a:t>опцией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-I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мы можем посмотреть всю доступную информацию о параметрах файловой системы: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2E824F-5562-0CD2-D862-37CF1F18F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62" t="67483" r="36515" b="26712"/>
          <a:stretch/>
        </p:blipFill>
        <p:spPr>
          <a:xfrm>
            <a:off x="506468" y="4180871"/>
            <a:ext cx="6077505" cy="7184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D23C63-7604-4297-84E7-959E78659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162" t="23378" r="36591" b="22963"/>
          <a:stretch/>
        </p:blipFill>
        <p:spPr>
          <a:xfrm>
            <a:off x="7720416" y="2001611"/>
            <a:ext cx="3895322" cy="3887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0AA6130-B484-4349-CB0D-ED0A9F4D58AD}"/>
              </a:ext>
            </a:extLst>
          </p:cNvPr>
          <p:cNvCxnSpPr>
            <a:cxnSpLocks/>
          </p:cNvCxnSpPr>
          <p:nvPr/>
        </p:nvCxnSpPr>
        <p:spPr>
          <a:xfrm>
            <a:off x="7277099" y="2001611"/>
            <a:ext cx="0" cy="31481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07001B9-748C-CAB1-3EC2-125103F23064}"/>
              </a:ext>
            </a:extLst>
          </p:cNvPr>
          <p:cNvCxnSpPr>
            <a:cxnSpLocks/>
          </p:cNvCxnSpPr>
          <p:nvPr/>
        </p:nvCxnSpPr>
        <p:spPr>
          <a:xfrm flipH="1">
            <a:off x="333374" y="5149783"/>
            <a:ext cx="69437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3" name="Заголовок 7"/>
          <p:cNvSpPr txBox="1">
            <a:spLocks/>
          </p:cNvSpPr>
          <p:nvPr/>
        </p:nvSpPr>
        <p:spPr>
          <a:xfrm>
            <a:off x="1249960" y="819150"/>
            <a:ext cx="9043332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системой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455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EE3C02-0EAF-5606-9761-757F8353F81B}"/>
              </a:ext>
            </a:extLst>
          </p:cNvPr>
          <p:cNvSpPr txBox="1"/>
          <p:nvPr/>
        </p:nvSpPr>
        <p:spPr>
          <a:xfrm>
            <a:off x="1245086" y="1699607"/>
            <a:ext cx="393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Другие опции команды </a:t>
            </a:r>
            <a:r>
              <a:rPr lang="ru-RU" b="1" dirty="0">
                <a:latin typeface="TT Hoves" panose="02000503030000020004"/>
              </a:rPr>
              <a:t>tune2fs: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9" name="Заголовок 7"/>
          <p:cNvSpPr txBox="1">
            <a:spLocks/>
          </p:cNvSpPr>
          <p:nvPr/>
        </p:nvSpPr>
        <p:spPr>
          <a:xfrm>
            <a:off x="1375794" y="819150"/>
            <a:ext cx="964015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системой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323697"/>
              </p:ext>
            </p:extLst>
          </p:nvPr>
        </p:nvGraphicFramePr>
        <p:xfrm>
          <a:off x="741901" y="2132060"/>
          <a:ext cx="10541445" cy="3899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508">
                  <a:extLst>
                    <a:ext uri="{9D8B030D-6E8A-4147-A177-3AD203B41FA5}">
                      <a16:colId xmlns:a16="http://schemas.microsoft.com/office/drawing/2014/main" val="1890163097"/>
                    </a:ext>
                  </a:extLst>
                </a:gridCol>
                <a:gridCol w="8581937">
                  <a:extLst>
                    <a:ext uri="{9D8B030D-6E8A-4147-A177-3AD203B41FA5}">
                      <a16:colId xmlns:a16="http://schemas.microsoft.com/office/drawing/2014/main" val="3894140832"/>
                    </a:ext>
                  </a:extLst>
                </a:gridCol>
              </a:tblGrid>
              <a:tr h="34819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Команда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007030"/>
                  </a:ext>
                </a:extLst>
              </a:tr>
              <a:tr h="375379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-j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создать файл журнала. Позволяет превратить файловую систему ext2 в ext3.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85877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-J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настроить параметры журнала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47301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-L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метку раздела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65723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-M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последнюю папку монтирования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52129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-U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задать UUID файловой системы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904808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-C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значение счетчика монтирования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561817"/>
                  </a:ext>
                </a:extLst>
              </a:tr>
              <a:tr h="443352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-T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последнюю дату проверки файловой системы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454605"/>
                  </a:ext>
                </a:extLst>
              </a:tr>
              <a:tr h="443352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-с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периодичность проверок файловой системы с помощью </a:t>
                      </a:r>
                      <a:r>
                        <a:rPr kumimoji="0" lang="ru-RU" altLang="ru-RU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fsck</a:t>
                      </a:r>
                      <a:endParaRPr kumimoji="0" lang="ru-RU" altLang="ru-RU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272368"/>
                  </a:ext>
                </a:extLst>
              </a:tr>
              <a:tr h="443352">
                <a:tc>
                  <a:txBody>
                    <a:bodyPr/>
                    <a:lstStyle/>
                    <a:p>
                      <a:pPr algn="ctr"/>
                      <a:r>
                        <a:rPr kumimoji="0" lang="ru-RU" altLang="ru-RU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-O</a:t>
                      </a: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altLang="ru-RU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</a:rPr>
                        <a:t>изменить опции файловой системы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4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8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407C004-9A5E-5916-AB11-907FEE2EEB4A}"/>
              </a:ext>
            </a:extLst>
          </p:cNvPr>
          <p:cNvSpPr txBox="1"/>
          <p:nvPr/>
        </p:nvSpPr>
        <p:spPr>
          <a:xfrm>
            <a:off x="823913" y="1950792"/>
            <a:ext cx="3917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Изменение размера файловой системы Linux выполняется </a:t>
            </a:r>
            <a:r>
              <a:rPr lang="ru-RU" dirty="0" smtClean="0">
                <a:latin typeface="TT Hoves" panose="02000503030000020004"/>
              </a:rPr>
              <a:t>командой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resize2fs. </a:t>
            </a:r>
            <a:r>
              <a:rPr lang="ru-RU" dirty="0" smtClean="0">
                <a:latin typeface="TT Hoves" panose="02000503030000020004"/>
              </a:rPr>
              <a:t>В </a:t>
            </a:r>
            <a:r>
              <a:rPr lang="ru-RU" dirty="0">
                <a:latin typeface="TT Hoves" panose="02000503030000020004"/>
              </a:rPr>
              <a:t>качестве аргументов принимает диск и желаемый размер: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B6B2B8-2A88-7F53-E14A-A97735AE7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8" t="67477" r="38750" b="24800"/>
          <a:stretch/>
        </p:blipFill>
        <p:spPr>
          <a:xfrm>
            <a:off x="5166770" y="2113870"/>
            <a:ext cx="6366309" cy="988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3" name="Заголовок 7"/>
          <p:cNvSpPr txBox="1">
            <a:spLocks/>
          </p:cNvSpPr>
          <p:nvPr/>
        </p:nvSpPr>
        <p:spPr>
          <a:xfrm>
            <a:off x="1446028" y="750403"/>
            <a:ext cx="8910464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системой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761207"/>
              </p:ext>
            </p:extLst>
          </p:nvPr>
        </p:nvGraphicFramePr>
        <p:xfrm>
          <a:off x="1695980" y="375423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840">
                  <a:extLst>
                    <a:ext uri="{9D8B030D-6E8A-4147-A177-3AD203B41FA5}">
                      <a16:colId xmlns:a16="http://schemas.microsoft.com/office/drawing/2014/main" val="4015021788"/>
                    </a:ext>
                  </a:extLst>
                </a:gridCol>
                <a:gridCol w="6580160">
                  <a:extLst>
                    <a:ext uri="{9D8B030D-6E8A-4147-A177-3AD203B41FA5}">
                      <a16:colId xmlns:a16="http://schemas.microsoft.com/office/drawing/2014/main" val="1786830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Опции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11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T Hoves" panose="02000503030000020004"/>
                        </a:rPr>
                        <a:t>-M 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уменьшить файловую систему до минимального размера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2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TT Hoves" panose="02000503030000020004"/>
                        </a:rPr>
                        <a:t>-f 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принудительное изменение, не смотря на потерю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18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-</a:t>
                      </a:r>
                      <a:r>
                        <a:rPr lang="en-US" b="1" baseline="0" dirty="0" smtClean="0"/>
                        <a:t>F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очистить буфер файловой системы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590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 txBox="1">
            <a:spLocks/>
          </p:cNvSpPr>
          <p:nvPr/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2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smtClean="0"/>
              <a:t>Файловые системы </a:t>
            </a:r>
            <a:r>
              <a:rPr lang="en-US" sz="1200" smtClean="0"/>
              <a:t>Linux</a:t>
            </a:r>
            <a:endParaRPr lang="en-US" sz="1200"/>
          </a:p>
        </p:txBody>
      </p:sp>
      <p:sp>
        <p:nvSpPr>
          <p:cNvPr id="5" name="Заголовок 7"/>
          <p:cNvSpPr txBox="1">
            <a:spLocks/>
          </p:cNvSpPr>
          <p:nvPr/>
        </p:nvSpPr>
        <p:spPr>
          <a:xfrm>
            <a:off x="1446028" y="742014"/>
            <a:ext cx="8910464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файловой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системой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492FB-5D93-12FC-B0F6-096ADD2249B6}"/>
              </a:ext>
            </a:extLst>
          </p:cNvPr>
          <p:cNvSpPr txBox="1"/>
          <p:nvPr/>
        </p:nvSpPr>
        <p:spPr>
          <a:xfrm>
            <a:off x="595313" y="2750647"/>
            <a:ext cx="5703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Для дефрагментации можно использовать утилиту </a:t>
            </a:r>
            <a:r>
              <a:rPr lang="ru-RU" b="1" dirty="0">
                <a:latin typeface="TT Hoves" panose="02000503030000020004"/>
              </a:rPr>
              <a:t>e4defrag</a:t>
            </a:r>
            <a:r>
              <a:rPr lang="ru-RU" dirty="0">
                <a:latin typeface="TT Hoves" panose="02000503030000020004"/>
              </a:rPr>
              <a:t>. В качестве аргумента укажите диск, который желаете фрагментировать. В нашем случае команда будет выглядеть так: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5FEAB0-B571-D793-2D5E-77B250B3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2" t="67749" r="48030" b="23636"/>
          <a:stretch/>
        </p:blipFill>
        <p:spPr>
          <a:xfrm>
            <a:off x="7266522" y="2829354"/>
            <a:ext cx="4011044" cy="1042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81406C-B305-8ACB-DA43-81962126B680}"/>
              </a:ext>
            </a:extLst>
          </p:cNvPr>
          <p:cNvSpPr txBox="1"/>
          <p:nvPr/>
        </p:nvSpPr>
        <p:spPr>
          <a:xfrm>
            <a:off x="1565454" y="4696613"/>
            <a:ext cx="9467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>
                <a:latin typeface="TT Hoves" panose="02000503030000020004"/>
              </a:rPr>
              <a:t>Чтобы проверить нужна ли дефрагментация выполните эту же команду с опцией -</a:t>
            </a:r>
            <a:r>
              <a:rPr lang="ru-RU" b="1" i="1" dirty="0">
                <a:latin typeface="TT Hoves" panose="02000503030000020004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6818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1275127" y="1001712"/>
            <a:ext cx="9263412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Что такое файловая система?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4FCFD4-0DE1-F283-4EAF-A07772750146}"/>
              </a:ext>
            </a:extLst>
          </p:cNvPr>
          <p:cNvSpPr txBox="1"/>
          <p:nvPr/>
        </p:nvSpPr>
        <p:spPr>
          <a:xfrm>
            <a:off x="6154113" y="2828835"/>
            <a:ext cx="3090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Инструмент, позволяющий операционной системе и программам обращаться к нужным файлам и работать с ними.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4A46DA7-B1E4-B610-F69F-79B3886C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79" y="2001611"/>
            <a:ext cx="3788807" cy="314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2E50AA9-F1B3-2EFA-9E72-C1AC562B1C2F}"/>
              </a:ext>
            </a:extLst>
          </p:cNvPr>
          <p:cNvSpPr txBox="1"/>
          <p:nvPr/>
        </p:nvSpPr>
        <p:spPr>
          <a:xfrm>
            <a:off x="338138" y="2001611"/>
            <a:ext cx="11306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Раздел — </a:t>
            </a:r>
            <a:r>
              <a:rPr lang="ru-RU" b="1" dirty="0">
                <a:latin typeface="TT Hoves" panose="02000503030000020004"/>
              </a:rPr>
              <a:t>часть долговременной памяти</a:t>
            </a:r>
            <a:r>
              <a:rPr lang="ru-RU" dirty="0">
                <a:latin typeface="TT Hoves" panose="02000503030000020004"/>
              </a:rPr>
              <a:t> жёсткого диска или </a:t>
            </a:r>
            <a:r>
              <a:rPr lang="ru-RU" dirty="0" err="1">
                <a:latin typeface="TT Hoves" panose="02000503030000020004"/>
              </a:rPr>
              <a:t>флеш</a:t>
            </a:r>
            <a:r>
              <a:rPr lang="ru-RU" dirty="0">
                <a:latin typeface="TT Hoves" panose="02000503030000020004"/>
              </a:rPr>
              <a:t>-накопителя, выделенная для удобства работы, и состоящая из смежных блоков. На одном устройстве хранения может быть несколько разделов.</a:t>
            </a:r>
          </a:p>
          <a:p>
            <a:r>
              <a:rPr lang="ru-RU" dirty="0">
                <a:latin typeface="TT Hoves" panose="02000503030000020004"/>
              </a:rPr>
              <a:t> </a:t>
            </a:r>
          </a:p>
          <a:p>
            <a:r>
              <a:rPr lang="ru-RU" dirty="0">
                <a:latin typeface="TT Hoves" panose="02000503030000020004"/>
              </a:rPr>
              <a:t>Преимущества использования разделов: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2B2194-A7DF-39BE-6F1D-9437E0257DD1}"/>
              </a:ext>
            </a:extLst>
          </p:cNvPr>
          <p:cNvSpPr txBox="1"/>
          <p:nvPr/>
        </p:nvSpPr>
        <p:spPr>
          <a:xfrm>
            <a:off x="338138" y="3433763"/>
            <a:ext cx="68438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на одном физическом жёстком диске можно хранить информацию в разных файловых системах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можно отделить информацию пользователя от файлов операционной системы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на одном жёстком диске можно установить несколько операционных систем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манипуляции с одной файловой системой не сказываются на других файловых </a:t>
            </a:r>
            <a:r>
              <a:rPr lang="ru-RU" dirty="0" smtClean="0">
                <a:latin typeface="TT Hoves" panose="02000503030000020004"/>
              </a:rPr>
              <a:t>системах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DBDEF06-C8FE-C885-55E8-2866A97B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63" y="3433763"/>
            <a:ext cx="3414712" cy="2481357"/>
          </a:xfrm>
          <a:prstGeom prst="rect">
            <a:avLst/>
          </a:prstGeom>
        </p:spPr>
      </p:pic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0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Разделы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036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A08001-F3B9-7B21-7842-C5F051CC06A0}"/>
              </a:ext>
            </a:extLst>
          </p:cNvPr>
          <p:cNvSpPr txBox="1"/>
          <p:nvPr/>
        </p:nvSpPr>
        <p:spPr>
          <a:xfrm>
            <a:off x="4017060" y="2693336"/>
            <a:ext cx="414744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 В этих таблицах хранятся сведения о начале и конце разделов. Даная информация помогает системе определять, где начинается загрузочный диск и к какому сектору физического диска принадлежат данные. На сегодняшний день существуют два вида таблиц разделов, а именно GPT и MBR.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5C214-B620-F480-81EC-89653AFF6FC7}"/>
              </a:ext>
            </a:extLst>
          </p:cNvPr>
          <p:cNvSpPr txBox="1"/>
          <p:nvPr/>
        </p:nvSpPr>
        <p:spPr>
          <a:xfrm>
            <a:off x="1066342" y="2001611"/>
            <a:ext cx="10048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T Hoves" panose="02000503030000020004"/>
              </a:rPr>
              <a:t>Информация о размещении разделов на жёстком диске хранится в таблице разделов.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878B13-EA51-669D-F518-3BCED78640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04" t="14394" r="438" b="14314"/>
          <a:stretch/>
        </p:blipFill>
        <p:spPr>
          <a:xfrm>
            <a:off x="8523586" y="2736068"/>
            <a:ext cx="2797110" cy="258328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409B2B-53C7-BCCF-C2F1-327CA4E8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98" r="53547" b="12800"/>
          <a:stretch/>
        </p:blipFill>
        <p:spPr>
          <a:xfrm>
            <a:off x="810737" y="2693336"/>
            <a:ext cx="2797110" cy="2508546"/>
          </a:xfrm>
          <a:prstGeom prst="rect">
            <a:avLst/>
          </a:prstGeom>
        </p:spPr>
      </p:pic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0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Разделы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1596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7E969F-FAB8-00AB-D971-186397E47C88}"/>
              </a:ext>
            </a:extLst>
          </p:cNvPr>
          <p:cNvSpPr txBox="1"/>
          <p:nvPr/>
        </p:nvSpPr>
        <p:spPr>
          <a:xfrm>
            <a:off x="1063626" y="1997317"/>
            <a:ext cx="92825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В стандартной разбивке диска для Linux используется четыре раздела:</a:t>
            </a:r>
          </a:p>
          <a:p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dirty="0">
                <a:latin typeface="TT Hoves" panose="02000503030000020004"/>
              </a:rPr>
              <a:t> - корень, основной раздел для файловой системы;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b="1" dirty="0" err="1">
                <a:latin typeface="TT Hoves" panose="02000503030000020004"/>
              </a:rPr>
              <a:t>boot</a:t>
            </a:r>
            <a:r>
              <a:rPr lang="ru-RU" dirty="0">
                <a:latin typeface="TT Hoves" panose="02000503030000020004"/>
              </a:rPr>
              <a:t> - файлы загрузчика;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b="1" dirty="0" err="1">
                <a:latin typeface="TT Hoves" panose="02000503030000020004"/>
              </a:rPr>
              <a:t>home</a:t>
            </a:r>
            <a:r>
              <a:rPr lang="ru-RU" dirty="0">
                <a:latin typeface="TT Hoves" panose="02000503030000020004"/>
              </a:rPr>
              <a:t> - раздел для файлов пользователя;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b="1" dirty="0" err="1">
                <a:latin typeface="TT Hoves" panose="02000503030000020004"/>
              </a:rPr>
              <a:t>swap</a:t>
            </a:r>
            <a:r>
              <a:rPr lang="ru-RU" dirty="0">
                <a:latin typeface="TT Hoves" panose="02000503030000020004"/>
              </a:rPr>
              <a:t> - раздел подкачки, для выгрузки страниц из оперативной памяти, если она будет переполнена.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5733B4-8C20-0DF2-3788-1AF66F3EA95E}"/>
              </a:ext>
            </a:extLst>
          </p:cNvPr>
          <p:cNvSpPr txBox="1"/>
          <p:nvPr/>
        </p:nvSpPr>
        <p:spPr>
          <a:xfrm>
            <a:off x="1063626" y="5220470"/>
            <a:ext cx="10113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Стоит заметить, что для некоторых современных Linux-дистрибутивов (например Ubuntu) раздел «/</a:t>
            </a:r>
            <a:r>
              <a:rPr lang="ru-RU" dirty="0" err="1">
                <a:latin typeface="TT Hoves" panose="02000503030000020004"/>
              </a:rPr>
              <a:t>swap</a:t>
            </a:r>
            <a:r>
              <a:rPr lang="ru-RU" dirty="0">
                <a:latin typeface="TT Hoves" panose="02000503030000020004"/>
              </a:rPr>
              <a:t>» уже не требуется — его заменил файл подкачки.</a:t>
            </a:r>
          </a:p>
        </p:txBody>
      </p:sp>
      <p:sp>
        <p:nvSpPr>
          <p:cNvPr id="6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7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Разделы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350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3B2186-47DD-7730-7C9F-ABE3F614052C}"/>
              </a:ext>
            </a:extLst>
          </p:cNvPr>
          <p:cNvSpPr txBox="1"/>
          <p:nvPr/>
        </p:nvSpPr>
        <p:spPr>
          <a:xfrm>
            <a:off x="1086644" y="2386325"/>
            <a:ext cx="100917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Этот раздел является хранилищем всех остальных. Через него система получает доступ ко многим своим ресурсам. В этом разделе файловая система содержит такие важные системные каталоги как «/</a:t>
            </a:r>
            <a:r>
              <a:rPr lang="ru-RU" dirty="0" err="1">
                <a:latin typeface="TT Hoves" panose="02000503030000020004"/>
              </a:rPr>
              <a:t>usr</a:t>
            </a:r>
            <a:r>
              <a:rPr lang="ru-RU" dirty="0">
                <a:latin typeface="TT Hoves" panose="02000503030000020004"/>
              </a:rPr>
              <a:t>», «/</a:t>
            </a:r>
            <a:r>
              <a:rPr lang="ru-RU" dirty="0" err="1">
                <a:latin typeface="TT Hoves" panose="02000503030000020004"/>
              </a:rPr>
              <a:t>bin</a:t>
            </a:r>
            <a:r>
              <a:rPr lang="ru-RU" dirty="0">
                <a:latin typeface="TT Hoves" panose="02000503030000020004"/>
              </a:rPr>
              <a:t>», «/</a:t>
            </a:r>
            <a:r>
              <a:rPr lang="ru-RU" dirty="0" err="1">
                <a:latin typeface="TT Hoves" panose="02000503030000020004"/>
              </a:rPr>
              <a:t>etc</a:t>
            </a:r>
            <a:r>
              <a:rPr lang="ru-RU" dirty="0">
                <a:latin typeface="TT Hoves" panose="02000503030000020004"/>
              </a:rPr>
              <a:t>», «/</a:t>
            </a:r>
            <a:r>
              <a:rPr lang="ru-RU" dirty="0" err="1">
                <a:latin typeface="TT Hoves" panose="02000503030000020004"/>
              </a:rPr>
              <a:t>var</a:t>
            </a:r>
            <a:r>
              <a:rPr lang="ru-RU" dirty="0">
                <a:latin typeface="TT Hoves" panose="02000503030000020004"/>
              </a:rPr>
              <a:t>», «/</a:t>
            </a:r>
            <a:r>
              <a:rPr lang="ru-RU" dirty="0" err="1">
                <a:latin typeface="TT Hoves" panose="02000503030000020004"/>
              </a:rPr>
              <a:t>opt</a:t>
            </a:r>
            <a:r>
              <a:rPr lang="ru-RU" dirty="0">
                <a:latin typeface="TT Hoves" panose="02000503030000020004"/>
              </a:rPr>
              <a:t>» и т. д., в совокупности все они содержат файлы ядра, стандартные системные утилиты, файлы хранимой конфигурации системы, файлы журналов системных событий и т. д.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C5E59-F9D1-C6C7-9E2D-54E5BB3E2C77}"/>
              </a:ext>
            </a:extLst>
          </p:cNvPr>
          <p:cNvSpPr txBox="1"/>
          <p:nvPr/>
        </p:nvSpPr>
        <p:spPr>
          <a:xfrm>
            <a:off x="1086644" y="2016993"/>
            <a:ext cx="27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dirty="0">
                <a:latin typeface="TT Hoves" panose="02000503030000020004"/>
              </a:rPr>
              <a:t> - корневой раздел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9B9EF-F97C-D9C0-4B54-FE31C327969A}"/>
              </a:ext>
            </a:extLst>
          </p:cNvPr>
          <p:cNvSpPr txBox="1"/>
          <p:nvPr/>
        </p:nvSpPr>
        <p:spPr>
          <a:xfrm>
            <a:off x="1086644" y="4244160"/>
            <a:ext cx="345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TT Hoves" panose="02000503030000020004"/>
              </a:rPr>
              <a:t>/boot </a:t>
            </a:r>
            <a:r>
              <a:rPr lang="en-US" dirty="0" smtClean="0">
                <a:latin typeface="TT Hoves" panose="02000503030000020004"/>
              </a:rPr>
              <a:t>- </a:t>
            </a:r>
            <a:r>
              <a:rPr lang="ru-RU" dirty="0" smtClean="0">
                <a:latin typeface="TT Hoves" panose="02000503030000020004"/>
              </a:rPr>
              <a:t>загрузочный </a:t>
            </a:r>
            <a:r>
              <a:rPr lang="ru-RU" dirty="0">
                <a:latin typeface="TT Hoves" panose="02000503030000020004"/>
              </a:rPr>
              <a:t>раздел</a:t>
            </a:r>
            <a:endParaRPr lang="ru-RU" b="1" dirty="0">
              <a:latin typeface="TT Hoves" panose="0200050303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4D00E-1C0A-73DB-C8DF-EDF922D514C1}"/>
              </a:ext>
            </a:extLst>
          </p:cNvPr>
          <p:cNvSpPr txBox="1"/>
          <p:nvPr/>
        </p:nvSpPr>
        <p:spPr>
          <a:xfrm>
            <a:off x="1086644" y="4613492"/>
            <a:ext cx="101679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Это отдельная изолированная область на устройстве хранения, содержащая только код для загрузки системы. На самом деле современные дистрибутивы Linux вполне могут обойтись и без данного раздела, поскольку в большинстве случаев ими используется универсальный загрузчик GRUB.</a:t>
            </a:r>
          </a:p>
          <a:p>
            <a:endParaRPr lang="ru-RU" dirty="0">
              <a:latin typeface="TT Hoves" panose="02000503030000020004"/>
            </a:endParaRPr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1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Разделы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095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B3B2186-47DD-7730-7C9F-ABE3F614052C}"/>
              </a:ext>
            </a:extLst>
          </p:cNvPr>
          <p:cNvSpPr txBox="1"/>
          <p:nvPr/>
        </p:nvSpPr>
        <p:spPr>
          <a:xfrm>
            <a:off x="1500909" y="2370586"/>
            <a:ext cx="96335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Этот раздел предназначен для отделения и хранения пользовательских данных от файлов системной среды Linux. В каталоге «/</a:t>
            </a:r>
            <a:r>
              <a:rPr lang="ru-RU" dirty="0" err="1">
                <a:latin typeface="TT Hoves" panose="02000503030000020004"/>
              </a:rPr>
              <a:t>home</a:t>
            </a:r>
            <a:r>
              <a:rPr lang="ru-RU" dirty="0">
                <a:latin typeface="TT Hoves" panose="02000503030000020004"/>
              </a:rPr>
              <a:t>» содержатся (</a:t>
            </a:r>
            <a:r>
              <a:rPr lang="ru-RU" dirty="0" err="1">
                <a:latin typeface="TT Hoves" panose="02000503030000020004"/>
              </a:rPr>
              <a:t>по-умолчанию</a:t>
            </a:r>
            <a:r>
              <a:rPr lang="ru-RU" dirty="0">
                <a:latin typeface="TT Hoves" panose="02000503030000020004"/>
              </a:rPr>
              <a:t>) домашние подкаталоги пользователей (каждому пользователю в системе — свой каталог).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C5E59-F9D1-C6C7-9E2D-54E5BB3E2C77}"/>
              </a:ext>
            </a:extLst>
          </p:cNvPr>
          <p:cNvSpPr txBox="1"/>
          <p:nvPr/>
        </p:nvSpPr>
        <p:spPr>
          <a:xfrm>
            <a:off x="1500909" y="2001254"/>
            <a:ext cx="544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b="1" dirty="0" err="1">
                <a:latin typeface="TT Hoves" panose="02000503030000020004"/>
              </a:rPr>
              <a:t>home</a:t>
            </a:r>
            <a:r>
              <a:rPr lang="ru-RU" dirty="0">
                <a:latin typeface="TT Hoves" panose="02000503030000020004"/>
              </a:rPr>
              <a:t> - раздел для файлов пользователя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9B9EF-F97C-D9C0-4B54-FE31C327969A}"/>
              </a:ext>
            </a:extLst>
          </p:cNvPr>
          <p:cNvSpPr txBox="1"/>
          <p:nvPr/>
        </p:nvSpPr>
        <p:spPr>
          <a:xfrm>
            <a:off x="1500909" y="3658684"/>
            <a:ext cx="3546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 panose="02000503030000020004"/>
              </a:rPr>
              <a:t>/</a:t>
            </a:r>
            <a:r>
              <a:rPr lang="ru-RU" b="1" dirty="0" err="1">
                <a:latin typeface="TT Hoves" panose="02000503030000020004"/>
              </a:rPr>
              <a:t>swap</a:t>
            </a:r>
            <a:r>
              <a:rPr lang="ru-RU" dirty="0">
                <a:latin typeface="TT Hoves" panose="02000503030000020004"/>
              </a:rPr>
              <a:t> - раздел подкачки</a:t>
            </a:r>
            <a:endParaRPr lang="ru-RU" b="1" dirty="0">
              <a:latin typeface="TT Hoves" panose="020005030300000200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44D00E-1C0A-73DB-C8DF-EDF922D514C1}"/>
              </a:ext>
            </a:extLst>
          </p:cNvPr>
          <p:cNvSpPr txBox="1"/>
          <p:nvPr/>
        </p:nvSpPr>
        <p:spPr>
          <a:xfrm>
            <a:off x="1500909" y="4028016"/>
            <a:ext cx="91901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Это раздел подкачки, куда будут отправляться неиспользуемые страницы памяти, если она переполнена. Также сюда записывается все содержимое памяти когда компьютер уходит в режим сна или гибернации.</a:t>
            </a:r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1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Разделы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9733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31C2D5-FE87-28F8-BE35-AB49B852ADDB}"/>
              </a:ext>
            </a:extLst>
          </p:cNvPr>
          <p:cNvSpPr txBox="1"/>
          <p:nvPr/>
        </p:nvSpPr>
        <p:spPr>
          <a:xfrm>
            <a:off x="1045705" y="2001611"/>
            <a:ext cx="101080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TT Hoves" panose="02000503030000020004"/>
              </a:rPr>
              <a:t>fdisk</a:t>
            </a:r>
            <a:r>
              <a:rPr lang="ru-RU" dirty="0">
                <a:latin typeface="TT Hoves" panose="02000503030000020004"/>
              </a:rPr>
              <a:t> (сокращение от “</a:t>
            </a:r>
            <a:r>
              <a:rPr lang="ru-RU" dirty="0" err="1">
                <a:latin typeface="TT Hoves" panose="02000503030000020004"/>
              </a:rPr>
              <a:t>format</a:t>
            </a:r>
            <a:r>
              <a:rPr lang="ru-RU" dirty="0">
                <a:latin typeface="TT Hoves" panose="02000503030000020004"/>
              </a:rPr>
              <a:t> </a:t>
            </a:r>
            <a:r>
              <a:rPr lang="ru-RU" dirty="0" err="1">
                <a:latin typeface="TT Hoves" panose="02000503030000020004"/>
              </a:rPr>
              <a:t>disk</a:t>
            </a:r>
            <a:r>
              <a:rPr lang="ru-RU" dirty="0">
                <a:latin typeface="TT Hoves" panose="02000503030000020004"/>
              </a:rPr>
              <a:t>“, форматировать диск) — это наиболее распространенная утилита командной строки для работы с дисками в Linux/Unix системах. При помощи этой команды можно просматривать, создавать, удалять, изменять, копировать и перемещать разделы на жёстком диске, используя простой интерфейс текстовых меню.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AC6FC-A533-6418-3EC6-31B1983CD785}"/>
              </a:ext>
            </a:extLst>
          </p:cNvPr>
          <p:cNvSpPr txBox="1"/>
          <p:nvPr/>
        </p:nvSpPr>
        <p:spPr>
          <a:xfrm>
            <a:off x="1550283" y="3567065"/>
            <a:ext cx="37620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Для просмотра всех доступных разделов используется опция -l (</a:t>
            </a:r>
            <a:r>
              <a:rPr lang="ru-RU" dirty="0" err="1">
                <a:latin typeface="TT Hoves" panose="02000503030000020004"/>
              </a:rPr>
              <a:t>listing</a:t>
            </a:r>
            <a:r>
              <a:rPr lang="ru-RU" dirty="0">
                <a:latin typeface="TT Hoves" panose="02000503030000020004"/>
              </a:rPr>
              <a:t> — перечисление). </a:t>
            </a:r>
            <a:r>
              <a:rPr lang="en-US" dirty="0" smtClean="0">
                <a:latin typeface="TT Hoves" panose="02000503030000020004"/>
              </a:rPr>
              <a:t/>
            </a:r>
            <a:br>
              <a:rPr lang="en-US" dirty="0" smtClean="0">
                <a:latin typeface="TT Hoves" panose="02000503030000020004"/>
              </a:rPr>
            </a:br>
            <a:r>
              <a:rPr lang="ru-RU" dirty="0" smtClean="0">
                <a:latin typeface="TT Hoves" panose="02000503030000020004"/>
              </a:rPr>
              <a:t>Разделы </a:t>
            </a:r>
            <a:r>
              <a:rPr lang="ru-RU" dirty="0">
                <a:latin typeface="TT Hoves" panose="02000503030000020004"/>
              </a:rPr>
              <a:t>перечисляются по именам, например, /</a:t>
            </a:r>
            <a:r>
              <a:rPr lang="ru-RU" dirty="0" err="1">
                <a:latin typeface="TT Hoves" panose="02000503030000020004"/>
              </a:rPr>
              <a:t>dev</a:t>
            </a:r>
            <a:r>
              <a:rPr lang="ru-RU" dirty="0">
                <a:latin typeface="TT Hoves" panose="02000503030000020004"/>
              </a:rPr>
              <a:t>/</a:t>
            </a:r>
            <a:r>
              <a:rPr lang="ru-RU" dirty="0" err="1">
                <a:latin typeface="TT Hoves" panose="02000503030000020004"/>
              </a:rPr>
              <a:t>sda</a:t>
            </a:r>
            <a:r>
              <a:rPr lang="ru-RU" dirty="0">
                <a:latin typeface="TT Hoves" panose="02000503030000020004"/>
              </a:rPr>
              <a:t>, /</a:t>
            </a:r>
            <a:r>
              <a:rPr lang="ru-RU" dirty="0" err="1">
                <a:latin typeface="TT Hoves" panose="02000503030000020004"/>
              </a:rPr>
              <a:t>dev</a:t>
            </a:r>
            <a:r>
              <a:rPr lang="ru-RU" dirty="0">
                <a:latin typeface="TT Hoves" panose="02000503030000020004"/>
              </a:rPr>
              <a:t>/</a:t>
            </a:r>
            <a:r>
              <a:rPr lang="ru-RU" dirty="0" err="1">
                <a:latin typeface="TT Hoves" panose="02000503030000020004"/>
              </a:rPr>
              <a:t>sdb</a:t>
            </a:r>
            <a:r>
              <a:rPr lang="ru-RU" dirty="0">
                <a:latin typeface="TT Hoves" panose="02000503030000020004"/>
              </a:rPr>
              <a:t> или /</a:t>
            </a:r>
            <a:r>
              <a:rPr lang="ru-RU" dirty="0" err="1">
                <a:latin typeface="TT Hoves" panose="02000503030000020004"/>
              </a:rPr>
              <a:t>dev</a:t>
            </a:r>
            <a:r>
              <a:rPr lang="ru-RU" dirty="0">
                <a:latin typeface="TT Hoves" panose="02000503030000020004"/>
              </a:rPr>
              <a:t>/</a:t>
            </a:r>
            <a:r>
              <a:rPr lang="ru-RU" dirty="0" err="1">
                <a:latin typeface="TT Hoves" panose="02000503030000020004"/>
              </a:rPr>
              <a:t>sdc</a:t>
            </a:r>
            <a:r>
              <a:rPr lang="ru-RU" dirty="0">
                <a:latin typeface="TT Hoves" panose="02000503030000020004"/>
              </a:rPr>
              <a:t>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4D09C0-C7D5-DE36-97FB-F535B0302C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2" t="47343" r="34697" b="28350"/>
          <a:stretch/>
        </p:blipFill>
        <p:spPr>
          <a:xfrm>
            <a:off x="6230770" y="3567065"/>
            <a:ext cx="4771736" cy="18362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1DF0FCB-1A38-FF48-E39D-2580D02EB0CC}"/>
              </a:ext>
            </a:extLst>
          </p:cNvPr>
          <p:cNvSpPr/>
          <p:nvPr/>
        </p:nvSpPr>
        <p:spPr>
          <a:xfrm>
            <a:off x="8067674" y="3567065"/>
            <a:ext cx="923925" cy="166735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2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Управление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разделами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5249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D27433-6C2B-9E6A-2B0C-929E2D63BD92}"/>
              </a:ext>
            </a:extLst>
          </p:cNvPr>
          <p:cNvSpPr txBox="1"/>
          <p:nvPr/>
        </p:nvSpPr>
        <p:spPr>
          <a:xfrm>
            <a:off x="1047437" y="4014628"/>
            <a:ext cx="9670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TT Hoves" panose="02000503030000020004"/>
              </a:rPr>
              <a:t>a </a:t>
            </a:r>
            <a:r>
              <a:rPr lang="en-US" dirty="0" smtClean="0">
                <a:latin typeface="TT Hoves" panose="02000503030000020004"/>
              </a:rPr>
              <a:t>(toggle a bootable flag) – </a:t>
            </a:r>
            <a:r>
              <a:rPr lang="ru-RU" b="0" dirty="0" smtClean="0">
                <a:effectLst/>
                <a:latin typeface="TT Hoves" panose="02000503030000020004"/>
              </a:rPr>
              <a:t>сделать </a:t>
            </a:r>
            <a:r>
              <a:rPr lang="ru-RU" b="0" dirty="0">
                <a:effectLst/>
                <a:latin typeface="TT Hoves" panose="02000503030000020004"/>
              </a:rPr>
              <a:t>диск загрузочным</a:t>
            </a:r>
            <a:endParaRPr lang="en-US" b="0" dirty="0"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>
                <a:latin typeface="TT Hoves" panose="02000503030000020004"/>
              </a:rPr>
              <a:t>d</a:t>
            </a:r>
            <a:r>
              <a:rPr lang="en-US" dirty="0">
                <a:latin typeface="TT Hoves" panose="02000503030000020004"/>
              </a:rPr>
              <a:t> (delete a partition) </a:t>
            </a:r>
            <a:r>
              <a:rPr lang="en-US" dirty="0" smtClean="0">
                <a:latin typeface="TT Hoves" panose="02000503030000020004"/>
              </a:rPr>
              <a:t>– </a:t>
            </a:r>
            <a:r>
              <a:rPr lang="ru-RU" b="0" dirty="0" smtClean="0">
                <a:effectLst/>
                <a:latin typeface="TT Hoves" panose="02000503030000020004"/>
              </a:rPr>
              <a:t>удалить раздел</a:t>
            </a:r>
            <a:endParaRPr lang="en-US" b="0" dirty="0" smtClean="0">
              <a:effectLst/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TT Hoves" panose="02000503030000020004"/>
              </a:rPr>
              <a:t>I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dirty="0">
                <a:latin typeface="TT Hoves" panose="02000503030000020004"/>
              </a:rPr>
              <a:t>(list know partition types) </a:t>
            </a:r>
            <a:r>
              <a:rPr lang="en-US" dirty="0" smtClean="0">
                <a:latin typeface="TT Hoves" panose="02000503030000020004"/>
              </a:rPr>
              <a:t>– </a:t>
            </a:r>
            <a:r>
              <a:rPr lang="ru-RU" b="0" dirty="0" smtClean="0">
                <a:effectLst/>
                <a:latin typeface="TT Hoves" panose="02000503030000020004"/>
              </a:rPr>
              <a:t>перечислить </a:t>
            </a:r>
            <a:r>
              <a:rPr lang="ru-RU" b="0" dirty="0">
                <a:effectLst/>
                <a:latin typeface="TT Hoves" panose="02000503030000020004"/>
              </a:rPr>
              <a:t>известные типы </a:t>
            </a:r>
            <a:r>
              <a:rPr lang="ru-RU" b="0" dirty="0" smtClean="0">
                <a:effectLst/>
                <a:latin typeface="TT Hoves" panose="02000503030000020004"/>
              </a:rPr>
              <a:t>разделов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>
                <a:latin typeface="TT Hoves" panose="02000503030000020004"/>
              </a:rPr>
              <a:t>p </a:t>
            </a:r>
            <a:r>
              <a:rPr lang="en-US" dirty="0">
                <a:latin typeface="TT Hoves" panose="02000503030000020004"/>
              </a:rPr>
              <a:t>(print the partition table) </a:t>
            </a:r>
            <a:r>
              <a:rPr lang="en-US" dirty="0" smtClean="0">
                <a:latin typeface="TT Hoves" panose="02000503030000020004"/>
              </a:rPr>
              <a:t>– </a:t>
            </a:r>
            <a:r>
              <a:rPr lang="ru-RU" b="0" dirty="0" smtClean="0">
                <a:effectLst/>
                <a:latin typeface="TT Hoves" panose="02000503030000020004"/>
              </a:rPr>
              <a:t>вывести </a:t>
            </a:r>
            <a:r>
              <a:rPr lang="ru-RU" b="0" dirty="0">
                <a:effectLst/>
                <a:latin typeface="TT Hoves" panose="02000503030000020004"/>
              </a:rPr>
              <a:t>таблицу разделов (</a:t>
            </a:r>
            <a:r>
              <a:rPr lang="ru-RU" b="0" dirty="0" smtClean="0">
                <a:effectLst/>
                <a:latin typeface="TT Hoves" panose="02000503030000020004"/>
              </a:rPr>
              <a:t>аналогична</a:t>
            </a:r>
            <a:r>
              <a:rPr lang="en-US" b="0" dirty="0" smtClean="0">
                <a:effectLst/>
                <a:latin typeface="TT Hoves" panose="02000503030000020004"/>
              </a:rPr>
              <a:t> </a:t>
            </a:r>
            <a:r>
              <a:rPr lang="en-US" b="0" dirty="0" err="1" smtClean="0">
                <a:effectLst/>
                <a:latin typeface="TT Hoves" panose="02000503030000020004"/>
              </a:rPr>
              <a:t>fdisk</a:t>
            </a:r>
            <a:r>
              <a:rPr lang="en-US" b="0" dirty="0" smtClean="0">
                <a:effectLst/>
                <a:latin typeface="TT Hoves" panose="02000503030000020004"/>
              </a:rPr>
              <a:t> –l)</a:t>
            </a: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>
                <a:latin typeface="TT Hoves" panose="02000503030000020004"/>
              </a:rPr>
              <a:t>q</a:t>
            </a:r>
            <a:r>
              <a:rPr lang="en-US" dirty="0" smtClean="0">
                <a:latin typeface="TT Hoves" panose="02000503030000020004"/>
              </a:rPr>
              <a:t> (quit </a:t>
            </a:r>
            <a:r>
              <a:rPr lang="en-US" dirty="0">
                <a:latin typeface="TT Hoves" panose="02000503030000020004"/>
              </a:rPr>
              <a:t>without saving </a:t>
            </a:r>
            <a:r>
              <a:rPr lang="en-US" dirty="0" smtClean="0">
                <a:latin typeface="TT Hoves" panose="02000503030000020004"/>
              </a:rPr>
              <a:t>changes) –</a:t>
            </a:r>
            <a:r>
              <a:rPr lang="en-US" b="1" dirty="0">
                <a:latin typeface="TT Hoves" panose="02000503030000020004"/>
              </a:rPr>
              <a:t> </a:t>
            </a:r>
            <a:r>
              <a:rPr lang="ru-RU" b="0" dirty="0" smtClean="0">
                <a:effectLst/>
                <a:latin typeface="TT Hoves" panose="02000503030000020004"/>
              </a:rPr>
              <a:t>выйти </a:t>
            </a:r>
            <a:r>
              <a:rPr lang="ru-RU" b="0" dirty="0">
                <a:effectLst/>
                <a:latin typeface="TT Hoves" panose="02000503030000020004"/>
              </a:rPr>
              <a:t>без сохранения</a:t>
            </a:r>
            <a:endParaRPr lang="en-US" b="0" dirty="0">
              <a:effectLst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>
                <a:latin typeface="TT Hoves" panose="02000503030000020004"/>
              </a:rPr>
              <a:t>v</a:t>
            </a:r>
            <a:r>
              <a:rPr lang="en-US" dirty="0">
                <a:latin typeface="TT Hoves" panose="02000503030000020004"/>
              </a:rPr>
              <a:t> (verify the partition table) </a:t>
            </a:r>
            <a:r>
              <a:rPr lang="en-US" dirty="0" smtClean="0">
                <a:latin typeface="TT Hoves" panose="02000503030000020004"/>
              </a:rPr>
              <a:t>– </a:t>
            </a:r>
            <a:r>
              <a:rPr lang="ru-RU" b="0" dirty="0" smtClean="0">
                <a:effectLst/>
                <a:latin typeface="TT Hoves" panose="02000503030000020004"/>
              </a:rPr>
              <a:t>проверить </a:t>
            </a:r>
            <a:r>
              <a:rPr lang="ru-RU" b="0" dirty="0">
                <a:effectLst/>
                <a:latin typeface="TT Hoves" panose="02000503030000020004"/>
              </a:rPr>
              <a:t>таблицу </a:t>
            </a:r>
            <a:r>
              <a:rPr lang="ru-RU" b="0" dirty="0" smtClean="0">
                <a:effectLst/>
                <a:latin typeface="TT Hoves" panose="02000503030000020004"/>
              </a:rPr>
              <a:t>разделов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TT Hoves" panose="02000503030000020004"/>
              </a:rPr>
              <a:t>w </a:t>
            </a:r>
            <a:r>
              <a:rPr lang="en-US" dirty="0">
                <a:latin typeface="TT Hoves" panose="02000503030000020004"/>
              </a:rPr>
              <a:t>(write table to disk and exit) </a:t>
            </a:r>
            <a:r>
              <a:rPr lang="en-US" dirty="0" smtClean="0">
                <a:latin typeface="TT Hoves" panose="02000503030000020004"/>
              </a:rPr>
              <a:t>– </a:t>
            </a:r>
            <a:r>
              <a:rPr lang="ru-RU" b="0" dirty="0" smtClean="0">
                <a:effectLst/>
                <a:latin typeface="TT Hoves" panose="02000503030000020004"/>
              </a:rPr>
              <a:t>записать </a:t>
            </a:r>
            <a:r>
              <a:rPr lang="ru-RU" b="0" dirty="0">
                <a:effectLst/>
                <a:latin typeface="TT Hoves" panose="02000503030000020004"/>
              </a:rPr>
              <a:t>таблицу на диск и выйти</a:t>
            </a:r>
            <a:endParaRPr lang="ru-RU" dirty="0">
              <a:latin typeface="TT Hoves" panose="02000503030000020004"/>
            </a:endParaRPr>
          </a:p>
          <a:p>
            <a:endParaRPr lang="ru-RU" dirty="0">
              <a:latin typeface="TT Hoves" panose="020005030300000200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DB718-E92C-8E11-E506-0C519362660A}"/>
              </a:ext>
            </a:extLst>
          </p:cNvPr>
          <p:cNvSpPr txBox="1"/>
          <p:nvPr/>
        </p:nvSpPr>
        <p:spPr>
          <a:xfrm>
            <a:off x="1047437" y="1859229"/>
            <a:ext cx="100866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Большинство операций </a:t>
            </a:r>
            <a:r>
              <a:rPr lang="ru-RU" dirty="0" err="1">
                <a:latin typeface="TT Hoves" panose="02000503030000020004"/>
              </a:rPr>
              <a:t>fdisk</a:t>
            </a:r>
            <a:r>
              <a:rPr lang="ru-RU" dirty="0">
                <a:latin typeface="TT Hoves" panose="02000503030000020004"/>
              </a:rPr>
              <a:t> по разметке дисков выполняются в интерактивном режиме. Чтобы запустить </a:t>
            </a:r>
            <a:r>
              <a:rPr lang="ru-RU" dirty="0" err="1">
                <a:latin typeface="TT Hoves" panose="02000503030000020004"/>
              </a:rPr>
              <a:t>fdisk</a:t>
            </a:r>
            <a:r>
              <a:rPr lang="ru-RU" dirty="0">
                <a:latin typeface="TT Hoves" panose="02000503030000020004"/>
              </a:rPr>
              <a:t> в интерактивном режиме выполните </a:t>
            </a:r>
            <a:r>
              <a:rPr lang="ru-RU" dirty="0" smtClean="0">
                <a:latin typeface="TT Hoves" panose="02000503030000020004"/>
              </a:rPr>
              <a:t>команду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err="1" smtClean="0">
                <a:latin typeface="TT Hoves" panose="02000503030000020004"/>
              </a:rPr>
              <a:t>fdisk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«диск</a:t>
            </a:r>
            <a:r>
              <a:rPr lang="ru-RU" dirty="0">
                <a:latin typeface="TT Hoves" panose="02000503030000020004"/>
              </a:rPr>
              <a:t>», например</a:t>
            </a:r>
            <a:r>
              <a:rPr lang="ru-RU" dirty="0" smtClean="0">
                <a:latin typeface="TT Hoves" panose="02000503030000020004"/>
              </a:rPr>
              <a:t>: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6ED084-70A3-B595-6847-43EB72BF3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89" t="69532" r="47273" b="28081"/>
          <a:stretch/>
        </p:blipFill>
        <p:spPr>
          <a:xfrm>
            <a:off x="3502818" y="2796380"/>
            <a:ext cx="5328371" cy="427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7A3C93-E36B-E7D3-FAED-677A8E6BAD6A}"/>
              </a:ext>
            </a:extLst>
          </p:cNvPr>
          <p:cNvSpPr txBox="1"/>
          <p:nvPr/>
        </p:nvSpPr>
        <p:spPr>
          <a:xfrm>
            <a:off x="1047750" y="3357563"/>
            <a:ext cx="10238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 panose="02000503030000020004"/>
              </a:rPr>
              <a:t>После этого вы попадете в меню, опции которого можно посмотреть выполнив </a:t>
            </a:r>
            <a:r>
              <a:rPr lang="ru-RU" dirty="0" smtClean="0">
                <a:latin typeface="TT Hoves" panose="02000503030000020004"/>
              </a:rPr>
              <a:t>команду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m.</a:t>
            </a:r>
            <a:r>
              <a:rPr lang="ru-RU" b="1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Вот основные из них:</a:t>
            </a:r>
            <a:endParaRPr lang="ru-RU" b="1" dirty="0">
              <a:latin typeface="TT Hoves" panose="02000503030000020004"/>
            </a:endParaRPr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1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Управление </a:t>
            </a:r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разделами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185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FB1E6F-5291-D13F-0B3B-34C09A22135A}"/>
              </a:ext>
            </a:extLst>
          </p:cNvPr>
          <p:cNvSpPr txBox="1"/>
          <p:nvPr/>
        </p:nvSpPr>
        <p:spPr>
          <a:xfrm>
            <a:off x="1065769" y="2001611"/>
            <a:ext cx="1005943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Монтированием в </a:t>
            </a:r>
            <a:r>
              <a:rPr lang="en-US" dirty="0"/>
              <a:t>Linux</a:t>
            </a:r>
            <a:r>
              <a:rPr lang="ru-RU" dirty="0">
                <a:latin typeface="TT Hoves" panose="02000503030000020004"/>
              </a:rPr>
              <a:t> называется</a:t>
            </a:r>
            <a:r>
              <a:rPr lang="en-US" dirty="0"/>
              <a:t> </a:t>
            </a:r>
            <a:r>
              <a:rPr lang="ru-RU" dirty="0">
                <a:latin typeface="TT Hoves" panose="02000503030000020004"/>
              </a:rPr>
              <a:t>подключение диска, раздела, каталога или файла в корневую файловую систему. Суть монтирования в том, что в файловой системе создаётся новая директория (обычная папка), допустим, это папка 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mnt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disk</a:t>
            </a:r>
            <a:r>
              <a:rPr lang="ru-RU" dirty="0">
                <a:latin typeface="TT Hoves" panose="02000503030000020004"/>
              </a:rPr>
              <a:t>. А затем командой </a:t>
            </a:r>
            <a:r>
              <a:rPr lang="ru-RU" b="1" dirty="0" err="1">
                <a:latin typeface="TT Hoves" panose="02000503030000020004"/>
              </a:rPr>
              <a:t>mount</a:t>
            </a:r>
            <a:r>
              <a:rPr lang="ru-RU" dirty="0">
                <a:latin typeface="TT Hoves" panose="02000503030000020004"/>
              </a:rPr>
              <a:t> указывается, что теперь диск, к примеру 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dev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sda</a:t>
            </a:r>
            <a:r>
              <a:rPr lang="ru-RU" dirty="0">
                <a:latin typeface="TT Hoves" panose="02000503030000020004"/>
              </a:rPr>
              <a:t>, смонтирован в директорию 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mnt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disk</a:t>
            </a:r>
            <a:r>
              <a:rPr lang="ru-RU" dirty="0">
                <a:latin typeface="TT Hoves" panose="02000503030000020004"/>
              </a:rPr>
              <a:t>. После этого можно получить доступ к файлам диска 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dev</a:t>
            </a:r>
            <a:r>
              <a:rPr lang="ru-RU" i="1" dirty="0">
                <a:latin typeface="TT Hoves" panose="02000503030000020004"/>
              </a:rPr>
              <a:t>/</a:t>
            </a:r>
            <a:r>
              <a:rPr lang="ru-RU" i="1" dirty="0" err="1">
                <a:latin typeface="TT Hoves" panose="02000503030000020004"/>
              </a:rPr>
              <a:t>sda</a:t>
            </a:r>
            <a:r>
              <a:rPr lang="ru-RU" i="1" dirty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открыв папку /</a:t>
            </a:r>
            <a:r>
              <a:rPr lang="ru-RU" dirty="0" err="1">
                <a:latin typeface="TT Hoves" panose="02000503030000020004"/>
              </a:rPr>
              <a:t>mnt</a:t>
            </a:r>
            <a:r>
              <a:rPr lang="ru-RU" dirty="0">
                <a:latin typeface="TT Hoves" panose="02000503030000020004"/>
              </a:rPr>
              <a:t>/</a:t>
            </a:r>
            <a:r>
              <a:rPr lang="ru-RU" dirty="0" err="1">
                <a:latin typeface="TT Hoves" panose="02000503030000020004"/>
              </a:rPr>
              <a:t>disk</a:t>
            </a:r>
            <a:r>
              <a:rPr lang="ru-RU" dirty="0">
                <a:latin typeface="TT Hoves" panose="02000503030000020004"/>
              </a:rPr>
              <a:t> в любом менеджере файлов, то есть </a:t>
            </a:r>
            <a:r>
              <a:rPr lang="en-US" i="1" dirty="0"/>
              <a:t>/</a:t>
            </a:r>
            <a:r>
              <a:rPr lang="en-US" i="1" dirty="0" err="1"/>
              <a:t>mnt</a:t>
            </a:r>
            <a:r>
              <a:rPr lang="en-US" i="1" dirty="0"/>
              <a:t>/disk </a:t>
            </a:r>
            <a:r>
              <a:rPr lang="en-US" dirty="0"/>
              <a:t>(</a:t>
            </a:r>
            <a:r>
              <a:rPr lang="ru-RU" b="1" dirty="0">
                <a:latin typeface="TT Hoves" panose="02000503030000020004"/>
              </a:rPr>
              <a:t>точка монтирования</a:t>
            </a:r>
            <a:r>
              <a:rPr lang="en-US" dirty="0"/>
              <a:t>)</a:t>
            </a:r>
            <a:r>
              <a:rPr lang="ru-RU" dirty="0">
                <a:latin typeface="TT Hoves" panose="02000503030000020004"/>
              </a:rPr>
              <a:t> становится корневой директорией смонтированной ФС.</a:t>
            </a:r>
            <a:r>
              <a:rPr lang="en-US" dirty="0"/>
              <a:t> </a:t>
            </a:r>
            <a:r>
              <a:rPr lang="ru-RU" dirty="0">
                <a:latin typeface="TT Hoves" panose="02000503030000020004"/>
              </a:rPr>
              <a:t>Для просмотра текущих точек монтирования, выполните команду </a:t>
            </a:r>
            <a:r>
              <a:rPr lang="ru-RU" altLang="ru-RU" b="1" dirty="0" err="1">
                <a:latin typeface="TT Hoves" panose="02000503030000020004"/>
              </a:rPr>
              <a:t>findmnt</a:t>
            </a:r>
            <a:r>
              <a:rPr lang="ru-RU" altLang="ru-RU" b="1" dirty="0">
                <a:latin typeface="TT Hoves" panose="02000503030000020004"/>
              </a:rPr>
              <a:t> –</a:t>
            </a:r>
            <a:r>
              <a:rPr lang="ru-RU" altLang="ru-RU" b="1" dirty="0" err="1">
                <a:latin typeface="TT Hoves" panose="02000503030000020004"/>
              </a:rPr>
              <a:t>real</a:t>
            </a:r>
            <a:r>
              <a:rPr lang="ru-RU" altLang="ru-RU" dirty="0">
                <a:latin typeface="TT Hoves" panose="02000503030000020004"/>
              </a:rPr>
              <a:t>:</a:t>
            </a:r>
            <a:endParaRPr lang="ru-RU" altLang="ru-RU" b="1" dirty="0">
              <a:latin typeface="TT Hoves" panose="02000503030000020004"/>
            </a:endParaRPr>
          </a:p>
          <a:p>
            <a:endParaRPr lang="ru-RU" dirty="0">
              <a:latin typeface="TT Hoves" panose="0200050303000002000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F3AC88-E0DB-81C8-2D39-7A7B8940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64" t="44175" r="35607" b="44916"/>
          <a:stretch/>
        </p:blipFill>
        <p:spPr>
          <a:xfrm>
            <a:off x="1864407" y="4502882"/>
            <a:ext cx="8452748" cy="1360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7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</a:p>
          <a:p>
            <a:pPr algn="ctr"/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0615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F37C62-66FB-4ECF-8C93-54F6961D6946}"/>
              </a:ext>
            </a:extLst>
          </p:cNvPr>
          <p:cNvSpPr txBox="1"/>
          <p:nvPr/>
        </p:nvSpPr>
        <p:spPr>
          <a:xfrm>
            <a:off x="1068469" y="2001611"/>
            <a:ext cx="10075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Монтирование осуществляется с помощью </a:t>
            </a:r>
            <a:r>
              <a:rPr lang="ru-RU" dirty="0" smtClean="0">
                <a:latin typeface="TT Hoves" panose="02000503030000020004"/>
              </a:rPr>
              <a:t>утилиты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mount</a:t>
            </a:r>
            <a:r>
              <a:rPr lang="ru-RU" dirty="0" smtClean="0">
                <a:latin typeface="TT Hoves" panose="02000503030000020004"/>
              </a:rPr>
              <a:t>. </a:t>
            </a:r>
            <a:r>
              <a:rPr lang="ru-RU" dirty="0">
                <a:latin typeface="TT Hoves" panose="02000503030000020004"/>
              </a:rPr>
              <a:t>Для подключения файловой системы к конкретному местоположению (точке монтирования) команда </a:t>
            </a:r>
            <a:r>
              <a:rPr lang="ru-RU" dirty="0" err="1">
                <a:latin typeface="TT Hoves" panose="02000503030000020004"/>
              </a:rPr>
              <a:t>mount</a:t>
            </a:r>
            <a:r>
              <a:rPr lang="ru-RU" dirty="0">
                <a:latin typeface="TT Hoves" panose="02000503030000020004"/>
              </a:rPr>
              <a:t> используется в следующей форме</a:t>
            </a:r>
            <a:r>
              <a:rPr lang="ru-RU" dirty="0" smtClean="0">
                <a:latin typeface="TT Hoves" panose="02000503030000020004"/>
              </a:rPr>
              <a:t>: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9FCD8E-A89C-3B00-48F6-E680F1EBE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40" t="58451" r="60151" b="36296"/>
          <a:stretch/>
        </p:blipFill>
        <p:spPr>
          <a:xfrm>
            <a:off x="3202324" y="2924941"/>
            <a:ext cx="5808070" cy="6623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842F10-2518-C28F-7B9F-5D2902A47D73}"/>
              </a:ext>
            </a:extLst>
          </p:cNvPr>
          <p:cNvSpPr txBox="1"/>
          <p:nvPr/>
        </p:nvSpPr>
        <p:spPr>
          <a:xfrm>
            <a:off x="1068469" y="4478610"/>
            <a:ext cx="10337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Смонтировать /</a:t>
            </a:r>
            <a:r>
              <a:rPr lang="ru-RU" dirty="0" err="1" smtClean="0">
                <a:latin typeface="TT Hoves" panose="02000503030000020004"/>
              </a:rPr>
              <a:t>dev</a:t>
            </a:r>
            <a:r>
              <a:rPr lang="ru-RU" dirty="0" smtClean="0">
                <a:latin typeface="TT Hoves" panose="02000503030000020004"/>
              </a:rPr>
              <a:t>/</a:t>
            </a:r>
            <a:r>
              <a:rPr lang="ru-RU" dirty="0" err="1" smtClean="0">
                <a:latin typeface="TT Hoves" panose="02000503030000020004"/>
              </a:rPr>
              <a:t>sd</a:t>
            </a:r>
            <a:r>
              <a:rPr lang="en-US" dirty="0" smtClean="0">
                <a:latin typeface="TT Hoves" panose="02000503030000020004"/>
              </a:rPr>
              <a:t>a1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в директорию /</a:t>
            </a:r>
            <a:r>
              <a:rPr lang="ru-RU" dirty="0" err="1">
                <a:latin typeface="TT Hoves" panose="02000503030000020004"/>
              </a:rPr>
              <a:t>mnt</a:t>
            </a:r>
            <a:r>
              <a:rPr lang="ru-RU" dirty="0">
                <a:latin typeface="TT Hoves" panose="02000503030000020004"/>
              </a:rPr>
              <a:t> можно следующим </a:t>
            </a:r>
            <a:r>
              <a:rPr lang="ru-RU" dirty="0" smtClean="0">
                <a:latin typeface="TT Hoves" panose="02000503030000020004"/>
              </a:rPr>
              <a:t>образом</a:t>
            </a:r>
            <a:r>
              <a:rPr lang="en-US" dirty="0" smtClean="0">
                <a:latin typeface="TT Hoves" panose="02000503030000020004"/>
              </a:rPr>
              <a:t> (</a:t>
            </a:r>
            <a:r>
              <a:rPr lang="ru-RU" dirty="0" smtClean="0">
                <a:latin typeface="TT Hoves" panose="02000503030000020004"/>
              </a:rPr>
              <a:t>добавив </a:t>
            </a:r>
            <a:r>
              <a:rPr lang="ru-RU" dirty="0">
                <a:latin typeface="TT Hoves" panose="02000503030000020004"/>
              </a:rPr>
              <a:t>опцию –</a:t>
            </a:r>
            <a:r>
              <a:rPr lang="ru-RU" dirty="0" smtClean="0">
                <a:latin typeface="TT Hoves" panose="02000503030000020004"/>
              </a:rPr>
              <a:t>v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мы </a:t>
            </a:r>
            <a:r>
              <a:rPr lang="ru-RU" dirty="0">
                <a:latin typeface="TT Hoves" panose="02000503030000020004"/>
              </a:rPr>
              <a:t>увидим информацию о </a:t>
            </a:r>
            <a:r>
              <a:rPr lang="ru-RU" dirty="0" smtClean="0">
                <a:latin typeface="TT Hoves" panose="02000503030000020004"/>
              </a:rPr>
              <a:t>процессе</a:t>
            </a:r>
            <a:r>
              <a:rPr lang="en-US" dirty="0">
                <a:latin typeface="TT Hoves" panose="02000503030000020004"/>
              </a:rPr>
              <a:t>: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F5CEC4-2A77-A8C1-4496-F0DBD72CE86B}"/>
              </a:ext>
            </a:extLst>
          </p:cNvPr>
          <p:cNvSpPr txBox="1"/>
          <p:nvPr/>
        </p:nvSpPr>
        <p:spPr>
          <a:xfrm>
            <a:off x="3098314" y="3816287"/>
            <a:ext cx="627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В качестве устройства можно также указать файл образа.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87C49D2-075E-3596-5912-025205BAD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97" t="52568" r="52500" b="43899"/>
          <a:stretch/>
        </p:blipFill>
        <p:spPr>
          <a:xfrm>
            <a:off x="3202324" y="5385948"/>
            <a:ext cx="5732127" cy="539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4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7812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F37C62-66FB-4ECF-8C93-54F6961D6946}"/>
              </a:ext>
            </a:extLst>
          </p:cNvPr>
          <p:cNvSpPr txBox="1"/>
          <p:nvPr/>
        </p:nvSpPr>
        <p:spPr>
          <a:xfrm>
            <a:off x="4167581" y="1816945"/>
            <a:ext cx="384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Основные опции </a:t>
            </a:r>
            <a:r>
              <a:rPr lang="ru-RU" dirty="0" smtClean="0">
                <a:latin typeface="TT Hoves" panose="02000503030000020004"/>
              </a:rPr>
              <a:t>команды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mount</a:t>
            </a:r>
            <a:r>
              <a:rPr lang="en-US" dirty="0" smtClean="0">
                <a:latin typeface="TT Hoves" panose="02000503030000020004"/>
              </a:rPr>
              <a:t> :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9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26401"/>
              </p:ext>
            </p:extLst>
          </p:nvPr>
        </p:nvGraphicFramePr>
        <p:xfrm>
          <a:off x="1311345" y="2366736"/>
          <a:ext cx="9558867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358">
                  <a:extLst>
                    <a:ext uri="{9D8B030D-6E8A-4147-A177-3AD203B41FA5}">
                      <a16:colId xmlns:a16="http://schemas.microsoft.com/office/drawing/2014/main" val="1101901279"/>
                    </a:ext>
                  </a:extLst>
                </a:gridCol>
                <a:gridCol w="8015509">
                  <a:extLst>
                    <a:ext uri="{9D8B030D-6E8A-4147-A177-3AD203B41FA5}">
                      <a16:colId xmlns:a16="http://schemas.microsoft.com/office/drawing/2014/main" val="104854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9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a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монтируются все требуемые устройства, которые предварительно прописаны в </a:t>
                      </a:r>
                      <a:r>
                        <a:rPr lang="ru-RU" dirty="0" err="1" smtClean="0">
                          <a:latin typeface="TT Hoves" panose="02000503030000020004"/>
                        </a:rPr>
                        <a:t>fstab</a:t>
                      </a:r>
                      <a:endParaRPr lang="ru-RU" dirty="0" smtClean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n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исключается вероятность записи информации о выполняемом монтировании в /</a:t>
                      </a:r>
                      <a:r>
                        <a:rPr lang="ru-RU" dirty="0" err="1" smtClean="0">
                          <a:latin typeface="TT Hoves" panose="02000503030000020004"/>
                        </a:rPr>
                        <a:t>etc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/</a:t>
                      </a:r>
                      <a:r>
                        <a:rPr lang="ru-RU" dirty="0" err="1" smtClean="0">
                          <a:latin typeface="TT Hoves" panose="02000503030000020004"/>
                        </a:rPr>
                        <a:t>mtab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59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f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исключается вероятность осуществления каких-либо действий. С помощью такой опции можно посмотреть перечень процедур, которые планирует выполнить утилита.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l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добавляется специальная метка на диск, которая приравнивается к точке монтирования.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03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1535185" y="819150"/>
            <a:ext cx="880005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Функции файловой системы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A7617-81A4-BD09-C214-1D5DEE170322}"/>
              </a:ext>
            </a:extLst>
          </p:cNvPr>
          <p:cNvSpPr txBox="1"/>
          <p:nvPr/>
        </p:nvSpPr>
        <p:spPr>
          <a:xfrm>
            <a:off x="1199965" y="2001611"/>
            <a:ext cx="9792069" cy="40934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Фрагментация файлов и их распределение на носителе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Поиск файла при запросе программ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Участие в создании, чтении и удалении файлов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Работа с атрибутами файлов: изменение названия, размера, времени последнего изменения, доступ к файлу и </a:t>
            </a:r>
            <a:r>
              <a:rPr lang="ru-RU" dirty="0" err="1" smtClean="0">
                <a:latin typeface="TT Hoves" panose="02000503030000020004"/>
              </a:rPr>
              <a:t>тд</a:t>
            </a:r>
            <a:endParaRPr lang="en-US" dirty="0" smtClean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dirty="0" smtClean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Каталогизация и организация файлов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Защита файлов от несанкционированного доступа и сбоев системы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Определение права доступа к файлам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 panose="02000503030000020004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Восстановление информации в случае </a:t>
            </a:r>
            <a:r>
              <a:rPr lang="ru-RU" dirty="0" smtClean="0">
                <a:latin typeface="TT Hoves" panose="02000503030000020004"/>
              </a:rPr>
              <a:t>сбоев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513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915422"/>
              </p:ext>
            </p:extLst>
          </p:nvPr>
        </p:nvGraphicFramePr>
        <p:xfrm>
          <a:off x="1252078" y="2485270"/>
          <a:ext cx="9558867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358">
                  <a:extLst>
                    <a:ext uri="{9D8B030D-6E8A-4147-A177-3AD203B41FA5}">
                      <a16:colId xmlns:a16="http://schemas.microsoft.com/office/drawing/2014/main" val="1101901279"/>
                    </a:ext>
                  </a:extLst>
                </a:gridCol>
                <a:gridCol w="8015509">
                  <a:extLst>
                    <a:ext uri="{9D8B030D-6E8A-4147-A177-3AD203B41FA5}">
                      <a16:colId xmlns:a16="http://schemas.microsoft.com/office/drawing/2014/main" val="1048547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Опция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Описание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9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r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T Hoves" panose="02000503030000020004"/>
                        </a:rPr>
                        <a:t>создаваемый раздел будет доступен лишь для чтения.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22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w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T Hoves" panose="02000503030000020004"/>
                        </a:rPr>
                        <a:t>создаваемый раздел будет доступен как для чтения, так и для записи.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59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L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T Hoves" panose="02000503030000020004"/>
                        </a:rPr>
                        <a:t>монтируется раздел с использованием метки.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2442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U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TT Hoves" panose="02000503030000020004"/>
                        </a:rPr>
                        <a:t>монтируется раздел с использованием UUID.</a:t>
                      </a:r>
                      <a:endParaRPr lang="ru-RU" dirty="0">
                        <a:latin typeface="TT Hoves" panose="020005030300000200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7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B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монтируется раздел в локальную папку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6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R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err="1" smtClean="0">
                          <a:latin typeface="TT Hoves" panose="02000503030000020004"/>
                        </a:rPr>
                        <a:t>перемонтируется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сама локальная папка.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02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TT Hoves" panose="02000503030000020004"/>
                        </a:rPr>
                        <a:t>-</a:t>
                      </a:r>
                      <a:r>
                        <a:rPr lang="ru-RU" b="1" dirty="0" smtClean="0">
                          <a:latin typeface="TT Hoves" panose="02000503030000020004"/>
                        </a:rPr>
                        <a:t>h</a:t>
                      </a:r>
                      <a:r>
                        <a:rPr lang="ru-RU" dirty="0" smtClean="0">
                          <a:latin typeface="TT Hoves" panose="02000503030000020004"/>
                        </a:rPr>
                        <a:t>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latin typeface="TT Hoves" panose="02000503030000020004"/>
                        </a:rPr>
                        <a:t>вывести справочную информацию.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27699"/>
                  </a:ext>
                </a:extLst>
              </a:tr>
            </a:tbl>
          </a:graphicData>
        </a:graphic>
      </p:graphicFrame>
      <p:sp>
        <p:nvSpPr>
          <p:cNvPr id="6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F37C62-66FB-4ECF-8C93-54F6961D6946}"/>
              </a:ext>
            </a:extLst>
          </p:cNvPr>
          <p:cNvSpPr txBox="1"/>
          <p:nvPr/>
        </p:nvSpPr>
        <p:spPr>
          <a:xfrm>
            <a:off x="4167581" y="1816945"/>
            <a:ext cx="384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Основные опции </a:t>
            </a:r>
            <a:r>
              <a:rPr lang="ru-RU" dirty="0" smtClean="0">
                <a:latin typeface="TT Hoves" panose="02000503030000020004"/>
              </a:rPr>
              <a:t>команды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mount</a:t>
            </a:r>
            <a:r>
              <a:rPr lang="en-US" dirty="0" smtClean="0">
                <a:latin typeface="TT Hoves" panose="02000503030000020004"/>
              </a:rPr>
              <a:t> :</a:t>
            </a:r>
            <a:endParaRPr lang="ru-RU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287961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F37C62-66FB-4ECF-8C93-54F6961D6946}"/>
              </a:ext>
            </a:extLst>
          </p:cNvPr>
          <p:cNvSpPr txBox="1"/>
          <p:nvPr/>
        </p:nvSpPr>
        <p:spPr>
          <a:xfrm>
            <a:off x="737008" y="2664163"/>
            <a:ext cx="57607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Утилита </a:t>
            </a:r>
            <a:r>
              <a:rPr lang="ru-RU" b="1" dirty="0" err="1">
                <a:latin typeface="TT Hoves" panose="02000503030000020004"/>
              </a:rPr>
              <a:t>hdparm</a:t>
            </a:r>
            <a:r>
              <a:rPr lang="ru-RU" dirty="0">
                <a:latin typeface="TT Hoves" panose="02000503030000020004"/>
              </a:rPr>
              <a:t> позволяет установить устройству флаг </a:t>
            </a:r>
            <a:r>
              <a:rPr lang="ru-RU" dirty="0" err="1">
                <a:latin typeface="TT Hoves" panose="02000503030000020004"/>
              </a:rPr>
              <a:t>read-only</a:t>
            </a:r>
            <a:r>
              <a:rPr lang="ru-RU" dirty="0">
                <a:latin typeface="TT Hoves" panose="02000503030000020004"/>
              </a:rPr>
              <a:t>. Когда значение </a:t>
            </a:r>
            <a:r>
              <a:rPr lang="ru-RU" dirty="0" err="1">
                <a:latin typeface="TT Hoves" panose="02000503030000020004"/>
              </a:rPr>
              <a:t>read-only</a:t>
            </a:r>
            <a:r>
              <a:rPr lang="ru-RU" dirty="0">
                <a:latin typeface="TT Hoves" panose="02000503030000020004"/>
              </a:rPr>
              <a:t> установлено на 1, Linux не разрешает операции записи на устройство. Просмотр текущего значения флага: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55C191-7FDE-14F3-7DC1-134E3A5A8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3" t="55646" r="54235" b="36735"/>
          <a:stretch/>
        </p:blipFill>
        <p:spPr>
          <a:xfrm>
            <a:off x="7713503" y="2520910"/>
            <a:ext cx="4416978" cy="8915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ED6D8-DAE9-AF07-5ED8-2825C99CA5F7}"/>
              </a:ext>
            </a:extLst>
          </p:cNvPr>
          <p:cNvSpPr txBox="1"/>
          <p:nvPr/>
        </p:nvSpPr>
        <p:spPr>
          <a:xfrm>
            <a:off x="737009" y="4296894"/>
            <a:ext cx="605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Установим значение флага 1 и затем вернем обратно: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34C55D-DB7E-3420-BE25-57E9A2338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70" t="52575" r="53470" b="30204"/>
          <a:stretch/>
        </p:blipFill>
        <p:spPr>
          <a:xfrm>
            <a:off x="7713503" y="3524095"/>
            <a:ext cx="4416978" cy="2111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Текст 2"/>
          <p:cNvSpPr>
            <a:spLocks noGrp="1"/>
          </p:cNvSpPr>
          <p:nvPr>
            <p:ph type="body" sz="half" idx="2"/>
          </p:nvPr>
        </p:nvSpPr>
        <p:spPr>
          <a:xfrm>
            <a:off x="737008" y="354448"/>
            <a:ext cx="4392699" cy="35187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11" name="Заголовок 7"/>
          <p:cNvSpPr txBox="1">
            <a:spLocks/>
          </p:cNvSpPr>
          <p:nvPr/>
        </p:nvSpPr>
        <p:spPr>
          <a:xfrm>
            <a:off x="2290936" y="819150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4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63199A4-6E46-360C-FA97-9615A4DD81C4}"/>
              </a:ext>
            </a:extLst>
          </p:cNvPr>
          <p:cNvSpPr txBox="1"/>
          <p:nvPr/>
        </p:nvSpPr>
        <p:spPr>
          <a:xfrm>
            <a:off x="1796462" y="2375226"/>
            <a:ext cx="86143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Для размонтирования диска используется </a:t>
            </a:r>
            <a:r>
              <a:rPr lang="ru-RU" dirty="0" smtClean="0">
                <a:latin typeface="TT Hoves" panose="02000503030000020004"/>
              </a:rPr>
              <a:t>команда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err="1" smtClean="0">
                <a:latin typeface="TT Hoves" panose="02000503030000020004"/>
              </a:rPr>
              <a:t>umount</a:t>
            </a:r>
            <a:r>
              <a:rPr lang="en-US" b="1" dirty="0" smtClean="0">
                <a:latin typeface="TT Hoves" panose="02000503030000020004"/>
              </a:rPr>
              <a:t>, </a:t>
            </a:r>
            <a:r>
              <a:rPr lang="ru-RU" dirty="0" smtClean="0">
                <a:latin typeface="TT Hoves" panose="02000503030000020004"/>
              </a:rPr>
              <a:t>которой </a:t>
            </a:r>
            <a:r>
              <a:rPr lang="ru-RU" dirty="0">
                <a:latin typeface="TT Hoves" panose="02000503030000020004"/>
              </a:rPr>
              <a:t>можно передать либо точку монтирования, либо </a:t>
            </a:r>
            <a:r>
              <a:rPr lang="ru-RU" dirty="0" smtClean="0">
                <a:latin typeface="TT Hoves" panose="02000503030000020004"/>
              </a:rPr>
              <a:t>устройство.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Размонтирование устройства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en-US" b="1" dirty="0" smtClean="0">
                <a:latin typeface="TT Hoves" panose="02000503030000020004"/>
              </a:rPr>
              <a:t>/dev/hdb1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с </a:t>
            </a:r>
            <a:r>
              <a:rPr lang="ru-RU" dirty="0">
                <a:latin typeface="TT Hoves" panose="02000503030000020004"/>
              </a:rPr>
              <a:t>точкой </a:t>
            </a:r>
            <a:r>
              <a:rPr lang="ru-RU" dirty="0" smtClean="0">
                <a:latin typeface="TT Hoves" panose="02000503030000020004"/>
              </a:rPr>
              <a:t>монтирования </a:t>
            </a:r>
            <a:r>
              <a:rPr lang="en-US" b="1" dirty="0" smtClean="0">
                <a:latin typeface="TT Hoves" panose="02000503030000020004"/>
              </a:rPr>
              <a:t>/</a:t>
            </a:r>
            <a:r>
              <a:rPr lang="en-US" b="1" dirty="0" err="1" smtClean="0">
                <a:latin typeface="TT Hoves" panose="02000503030000020004"/>
              </a:rPr>
              <a:t>mnt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 smtClean="0">
                <a:latin typeface="TT Hoves" panose="02000503030000020004"/>
              </a:rPr>
              <a:t>выглядит так: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E114757-10F4-DE63-725A-2D32DA1F7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1" t="54422" r="86608" b="41496"/>
          <a:stretch/>
        </p:blipFill>
        <p:spPr>
          <a:xfrm>
            <a:off x="1796462" y="4296351"/>
            <a:ext cx="2397969" cy="693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9DAB1-F2D1-461A-D968-8BB8F3F54CCE}"/>
              </a:ext>
            </a:extLst>
          </p:cNvPr>
          <p:cNvSpPr txBox="1"/>
          <p:nvPr/>
        </p:nvSpPr>
        <p:spPr>
          <a:xfrm>
            <a:off x="5670482" y="4458314"/>
            <a:ext cx="58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 panose="02000503030000020004"/>
              </a:rPr>
              <a:t>или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A1D6392-FDE8-C5DC-3FAC-043678073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1" t="65170" r="84158" b="30612"/>
          <a:stretch/>
        </p:blipFill>
        <p:spPr>
          <a:xfrm>
            <a:off x="7389086" y="4296351"/>
            <a:ext cx="3021739" cy="693257"/>
          </a:xfrm>
          <a:prstGeom prst="rect">
            <a:avLst/>
          </a:prstGeom>
        </p:spPr>
      </p:pic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800" dirty="0">
                <a:latin typeface="TT Hoves" panose="02000503030000020004"/>
              </a:rPr>
              <a:t>Файловые системы </a:t>
            </a:r>
            <a:r>
              <a:rPr lang="en-US" sz="1800" dirty="0"/>
              <a:t>Linux</a:t>
            </a:r>
            <a:endParaRPr lang="ru-RU" sz="1800" dirty="0">
              <a:latin typeface="TT Hoves" panose="02000503030000020004"/>
            </a:endParaRPr>
          </a:p>
        </p:txBody>
      </p:sp>
      <p:sp>
        <p:nvSpPr>
          <p:cNvPr id="13" name="Заголовок 7"/>
          <p:cNvSpPr txBox="1">
            <a:spLocks/>
          </p:cNvSpPr>
          <p:nvPr/>
        </p:nvSpPr>
        <p:spPr>
          <a:xfrm>
            <a:off x="2290936" y="999609"/>
            <a:ext cx="759969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Монтирование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60795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17304" y="282121"/>
            <a:ext cx="9614096" cy="1910443"/>
          </a:xfrm>
        </p:spPr>
        <p:txBody>
          <a:bodyPr/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Спасибо </a:t>
            </a:r>
            <a:b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</a:br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за внимание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74898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6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05444" y="819150"/>
            <a:ext cx="6200618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Файловые системы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2C9F7-D733-8BED-73EE-057E06A51A90}"/>
              </a:ext>
            </a:extLst>
          </p:cNvPr>
          <p:cNvSpPr txBox="1"/>
          <p:nvPr/>
        </p:nvSpPr>
        <p:spPr>
          <a:xfrm>
            <a:off x="792345" y="2001611"/>
            <a:ext cx="106073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dirty="0">
                <a:effectLst/>
                <a:latin typeface="TT Hoves" panose="02000503030000020004"/>
              </a:rPr>
              <a:t>Linux предоставляет возможность использования нескольких ФС, каждая из которых оптимизирована для решения определенных задач. Файловые системы в Linux используются не только для работы с файлами на диске, но и для хранения данных в оперативной памяти или доступа к конфигурации ядра во время работы системы. Все они включены в ядро и могут использоваться в качестве корневой файловой системы.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6306B10-775B-D203-8421-65E1460E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5" y="3698330"/>
            <a:ext cx="2100522" cy="8694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E983A8-50C4-B82C-A480-8B738A161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051" b="23205"/>
          <a:stretch/>
        </p:blipFill>
        <p:spPr>
          <a:xfrm>
            <a:off x="3924536" y="4890491"/>
            <a:ext cx="3711713" cy="105945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2876F30-71FB-D024-749B-F709CD063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918" y="3782043"/>
            <a:ext cx="2731736" cy="216790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6C1A5E-F3D9-75D6-BACA-66A2D0750AE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3" b="17334"/>
          <a:stretch/>
        </p:blipFill>
        <p:spPr>
          <a:xfrm>
            <a:off x="4957636" y="3694977"/>
            <a:ext cx="1645512" cy="872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7DAE2D-5886-AA41-A89C-0822769D95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25" b="15794"/>
          <a:stretch/>
        </p:blipFill>
        <p:spPr>
          <a:xfrm>
            <a:off x="792345" y="4890491"/>
            <a:ext cx="2100522" cy="1059459"/>
          </a:xfrm>
          <a:prstGeom prst="rect">
            <a:avLst/>
          </a:prstGeom>
        </p:spPr>
      </p:pic>
      <p:sp>
        <p:nvSpPr>
          <p:cNvPr id="10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91278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2954923" y="747450"/>
            <a:ext cx="7252466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Типы файловых систем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2C9F7-D733-8BED-73EE-057E06A51A90}"/>
              </a:ext>
            </a:extLst>
          </p:cNvPr>
          <p:cNvSpPr txBox="1"/>
          <p:nvPr/>
        </p:nvSpPr>
        <p:spPr>
          <a:xfrm>
            <a:off x="2530456" y="2875262"/>
            <a:ext cx="3027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TT Hoves"/>
              </a:rPr>
              <a:t>Журналируемые</a:t>
            </a:r>
            <a:r>
              <a:rPr lang="ru-RU" dirty="0">
                <a:latin typeface="TT Hoves"/>
              </a:rPr>
              <a:t> — данный тип ФС сохраняет историю действий пользователя, а также план проверки системы в специальном файле.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5994C-158E-64DC-4CA2-21DC09E24EC4}"/>
              </a:ext>
            </a:extLst>
          </p:cNvPr>
          <p:cNvSpPr txBox="1"/>
          <p:nvPr/>
        </p:nvSpPr>
        <p:spPr>
          <a:xfrm>
            <a:off x="6605732" y="2875262"/>
            <a:ext cx="33623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T Hoves"/>
              </a:rPr>
              <a:t>Не </a:t>
            </a:r>
            <a:r>
              <a:rPr lang="ru-RU" b="1" dirty="0" err="1">
                <a:latin typeface="TT Hoves"/>
              </a:rPr>
              <a:t>журналируемые</a:t>
            </a:r>
            <a:r>
              <a:rPr lang="ru-RU" b="1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— </a:t>
            </a:r>
            <a:r>
              <a:rPr lang="ru-RU" dirty="0" smtClean="0">
                <a:latin typeface="TT Hoves"/>
              </a:rPr>
              <a:t>данный тип ФС не </a:t>
            </a:r>
            <a:r>
              <a:rPr lang="ru-RU" dirty="0">
                <a:latin typeface="TT Hoves"/>
              </a:rPr>
              <a:t>предусматривают хранение </a:t>
            </a:r>
            <a:r>
              <a:rPr lang="ru-RU" dirty="0" smtClean="0">
                <a:latin typeface="TT Hoves"/>
              </a:rPr>
              <a:t>логов, поэтому работают </a:t>
            </a:r>
            <a:r>
              <a:rPr lang="ru-RU" dirty="0">
                <a:latin typeface="TT Hoves"/>
              </a:rPr>
              <a:t>быстрее, но не гарантируют сохранность данных. </a:t>
            </a:r>
          </a:p>
          <a:p>
            <a:endParaRPr lang="ru-RU" dirty="0">
              <a:latin typeface="TT Hove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27020-D932-C2B4-3006-80CC4CCE5E78}"/>
              </a:ext>
            </a:extLst>
          </p:cNvPr>
          <p:cNvSpPr txBox="1"/>
          <p:nvPr/>
        </p:nvSpPr>
        <p:spPr>
          <a:xfrm>
            <a:off x="2954923" y="5626784"/>
            <a:ext cx="628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latin typeface="TT Hoves" panose="02000503030000020004"/>
              </a:rPr>
              <a:t>Чтобы узнать тип ФС, существует команда </a:t>
            </a:r>
            <a:r>
              <a:rPr lang="ru-RU" sz="1800" b="1" i="1" dirty="0" err="1">
                <a:latin typeface="TT Hoves" panose="02000503030000020004"/>
              </a:rPr>
              <a:t>file</a:t>
            </a:r>
            <a:r>
              <a:rPr lang="ru-RU" sz="1800" b="1" i="1" dirty="0">
                <a:latin typeface="TT Hoves" panose="02000503030000020004"/>
              </a:rPr>
              <a:t> -s</a:t>
            </a:r>
            <a:endParaRPr lang="ru-RU" sz="1800" dirty="0">
              <a:latin typeface="TT Hoves" panose="02000503030000020004"/>
            </a:endParaRPr>
          </a:p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619BC21F-2DE3-4D3E-0E79-9DB4E95F1BEB}"/>
              </a:ext>
            </a:extLst>
          </p:cNvPr>
          <p:cNvSpPr/>
          <p:nvPr/>
        </p:nvSpPr>
        <p:spPr>
          <a:xfrm>
            <a:off x="2235321" y="1976122"/>
            <a:ext cx="3618073" cy="3472047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92AFABF4-9C4E-CDC9-DCBB-99E82D24E8C4}"/>
              </a:ext>
            </a:extLst>
          </p:cNvPr>
          <p:cNvSpPr/>
          <p:nvPr/>
        </p:nvSpPr>
        <p:spPr>
          <a:xfrm>
            <a:off x="6349961" y="2001611"/>
            <a:ext cx="3618073" cy="347204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B0F0"/>
              </a:solidFill>
            </a:endParaRPr>
          </a:p>
        </p:txBody>
      </p:sp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60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673939" y="819150"/>
            <a:ext cx="1154699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Ext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088D6-923C-2D59-FBCA-04D6ADD3FB17}"/>
              </a:ext>
            </a:extLst>
          </p:cNvPr>
          <p:cNvSpPr txBox="1"/>
          <p:nvPr/>
        </p:nvSpPr>
        <p:spPr>
          <a:xfrm>
            <a:off x="1366190" y="2001611"/>
            <a:ext cx="75165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b="1" dirty="0" smtClean="0">
                <a:latin typeface="TT Hoves" panose="02000503030000020004"/>
              </a:rPr>
              <a:t>Файловая система </a:t>
            </a:r>
            <a:r>
              <a:rPr lang="en-US" b="1" dirty="0">
                <a:latin typeface="TT Hoves DemiBold" panose="02000503030000020004" pitchFamily="2" charset="-52"/>
              </a:rPr>
              <a:t>EXT</a:t>
            </a:r>
            <a:r>
              <a:rPr lang="en-US" dirty="0">
                <a:latin typeface="TT Hoves DemiBold" panose="02000503030000020004" pitchFamily="2" charset="-52"/>
              </a:rPr>
              <a:t> </a:t>
            </a:r>
            <a:r>
              <a:rPr lang="ru-RU" dirty="0" smtClean="0">
                <a:latin typeface="TT Hoves" panose="02000503030000020004"/>
              </a:rPr>
              <a:t>(</a:t>
            </a:r>
            <a:r>
              <a:rPr lang="ru-RU" dirty="0" err="1" smtClean="0">
                <a:latin typeface="TT Hoves" panose="02000503030000020004"/>
              </a:rPr>
              <a:t>Extended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 err="1" smtClean="0">
                <a:latin typeface="TT Hoves" panose="02000503030000020004"/>
              </a:rPr>
              <a:t>File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 err="1" smtClean="0">
                <a:latin typeface="TT Hoves" panose="02000503030000020004"/>
              </a:rPr>
              <a:t>System</a:t>
            </a:r>
            <a:r>
              <a:rPr lang="ru-RU" dirty="0" smtClean="0">
                <a:latin typeface="TT Hoves" panose="02000503030000020004"/>
              </a:rPr>
              <a:t>) была разработана для операционной системы </a:t>
            </a:r>
            <a:r>
              <a:rPr lang="ru-RU" b="1" dirty="0" err="1" smtClean="0">
                <a:latin typeface="TT Hoves" panose="02000503030000020004"/>
              </a:rPr>
              <a:t>Linux</a:t>
            </a:r>
            <a:r>
              <a:rPr lang="ru-RU" dirty="0" smtClean="0">
                <a:latin typeface="TT Hoves" panose="02000503030000020004"/>
              </a:rPr>
              <a:t>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Главной целью </a:t>
            </a:r>
            <a:r>
              <a:rPr lang="en-US" b="1" dirty="0">
                <a:latin typeface="TT Hoves DemiBold" panose="02000503030000020004" pitchFamily="2" charset="-52"/>
              </a:rPr>
              <a:t>EXT</a:t>
            </a:r>
            <a:r>
              <a:rPr lang="en-US" dirty="0">
                <a:latin typeface="TT Hoves DemiBold" panose="02000503030000020004" pitchFamily="2" charset="-52"/>
              </a:rPr>
              <a:t> </a:t>
            </a:r>
            <a:r>
              <a:rPr lang="ru-RU" dirty="0" smtClean="0">
                <a:latin typeface="TT Hoves" panose="02000503030000020004"/>
              </a:rPr>
              <a:t>было </a:t>
            </a:r>
            <a:r>
              <a:rPr lang="ru-RU" dirty="0">
                <a:latin typeface="TT Hoves" panose="02000503030000020004"/>
              </a:rPr>
              <a:t>преодоление максимального размера записываемых </a:t>
            </a:r>
            <a:r>
              <a:rPr lang="ru-RU" dirty="0" smtClean="0">
                <a:latin typeface="TT Hoves" panose="02000503030000020004"/>
              </a:rPr>
              <a:t>файлов (в </a:t>
            </a:r>
            <a:r>
              <a:rPr lang="ru-RU" dirty="0">
                <a:latin typeface="TT Hoves" panose="02000503030000020004"/>
              </a:rPr>
              <a:t>то время </a:t>
            </a:r>
            <a:r>
              <a:rPr lang="ru-RU" b="1" dirty="0" smtClean="0">
                <a:latin typeface="TT Hoves" panose="02000503030000020004"/>
              </a:rPr>
              <a:t>64 </a:t>
            </a:r>
            <a:r>
              <a:rPr lang="ru-RU" b="1" dirty="0">
                <a:latin typeface="TT Hoves" panose="02000503030000020004"/>
              </a:rPr>
              <a:t>МБ</a:t>
            </a:r>
            <a:r>
              <a:rPr lang="ru-RU" dirty="0" smtClean="0">
                <a:latin typeface="TT Hoves" panose="02000503030000020004"/>
              </a:rPr>
              <a:t>.)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ru-RU" dirty="0" smtClean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dirty="0" smtClean="0">
                <a:latin typeface="TT Hoves" panose="02000503030000020004"/>
              </a:rPr>
              <a:t>Благодаря </a:t>
            </a:r>
            <a:r>
              <a:rPr lang="ru-RU" dirty="0">
                <a:latin typeface="TT Hoves" panose="02000503030000020004"/>
              </a:rPr>
              <a:t>созданию новой структуры </a:t>
            </a:r>
            <a:r>
              <a:rPr lang="ru-RU" dirty="0" smtClean="0">
                <a:latin typeface="TT Hoves" panose="02000503030000020004"/>
              </a:rPr>
              <a:t>метаданных </a:t>
            </a:r>
            <a:r>
              <a:rPr lang="ru-RU" dirty="0">
                <a:latin typeface="TT Hoves" panose="02000503030000020004"/>
              </a:rPr>
              <a:t>максимально возможный размер файла увеличился до </a:t>
            </a:r>
            <a:r>
              <a:rPr lang="ru-RU" b="1" dirty="0">
                <a:latin typeface="TT Hoves" panose="02000503030000020004"/>
              </a:rPr>
              <a:t>2 ГБ</a:t>
            </a:r>
            <a:r>
              <a:rPr lang="ru-RU" dirty="0">
                <a:latin typeface="TT Hoves" panose="02000503030000020004"/>
              </a:rPr>
              <a:t>. В то же время максимальная длина имен файлов увеличилась о </a:t>
            </a:r>
            <a:r>
              <a:rPr lang="ru-RU" b="1" dirty="0">
                <a:latin typeface="TT Hoves" panose="02000503030000020004"/>
              </a:rPr>
              <a:t>255 </a:t>
            </a:r>
            <a:r>
              <a:rPr lang="ru-RU" b="1" dirty="0" smtClean="0">
                <a:latin typeface="TT Hoves" panose="02000503030000020004"/>
              </a:rPr>
              <a:t>байт</a:t>
            </a:r>
            <a:r>
              <a:rPr lang="ru-RU" dirty="0" smtClean="0">
                <a:latin typeface="TT Hoves" panose="02000503030000020004"/>
              </a:rPr>
              <a:t>.</a:t>
            </a: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ru-RU" b="1" dirty="0" smtClean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b="1" dirty="0" smtClean="0">
                <a:latin typeface="TT Hoves" panose="02000503030000020004"/>
              </a:rPr>
              <a:t>EXT</a:t>
            </a:r>
            <a:r>
              <a:rPr lang="en-US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распространена не только среди </a:t>
            </a:r>
            <a:r>
              <a:rPr lang="ru-RU" dirty="0" smtClean="0">
                <a:latin typeface="TT Hoves" panose="02000503030000020004"/>
              </a:rPr>
              <a:t>ОС </a:t>
            </a:r>
            <a:r>
              <a:rPr lang="ru-RU" b="1" dirty="0" err="1">
                <a:latin typeface="TT Hoves" panose="02000503030000020004"/>
              </a:rPr>
              <a:t>Linux</a:t>
            </a:r>
            <a:r>
              <a:rPr lang="ru-RU" dirty="0">
                <a:latin typeface="TT Hoves" panose="02000503030000020004"/>
              </a:rPr>
              <a:t>, но и </a:t>
            </a:r>
            <a:r>
              <a:rPr lang="ru-RU" dirty="0" smtClean="0">
                <a:latin typeface="TT Hoves" panose="02000503030000020004"/>
              </a:rPr>
              <a:t>среди </a:t>
            </a:r>
            <a:r>
              <a:rPr lang="ru-RU" dirty="0">
                <a:latin typeface="TT Hoves" panose="02000503030000020004"/>
              </a:rPr>
              <a:t>смартфонов на </a:t>
            </a:r>
            <a:r>
              <a:rPr lang="ru-RU" b="1" dirty="0" err="1">
                <a:latin typeface="TT Hoves" panose="02000503030000020004"/>
              </a:rPr>
              <a:t>Android</a:t>
            </a:r>
            <a:r>
              <a:rPr lang="ru-RU" dirty="0">
                <a:latin typeface="TT Hoves" panose="02000503030000020004"/>
              </a:rPr>
              <a:t>, так как по умолчанию </a:t>
            </a:r>
            <a:r>
              <a:rPr lang="ru-RU" b="1" dirty="0" err="1">
                <a:latin typeface="TT Hoves" panose="02000503030000020004"/>
              </a:rPr>
              <a:t>Android</a:t>
            </a:r>
            <a:r>
              <a:rPr lang="ru-RU" dirty="0" smtClean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использует файловую систему </a:t>
            </a:r>
            <a:r>
              <a:rPr lang="ru-RU" b="1" dirty="0">
                <a:latin typeface="TT Hoves" panose="02000503030000020004"/>
              </a:rPr>
              <a:t>Ext4</a:t>
            </a:r>
            <a:r>
              <a:rPr lang="ru-RU" dirty="0" smtClean="0">
                <a:latin typeface="TT Hoves" panose="02000503030000020004"/>
              </a:rPr>
              <a:t>.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B32FCB1-6374-ED0F-7247-33D1143E65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129" y="2001611"/>
            <a:ext cx="1646904" cy="195158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B619AF3-6A6F-633C-104F-1487D94EFE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94" r="22873"/>
          <a:stretch/>
        </p:blipFill>
        <p:spPr>
          <a:xfrm>
            <a:off x="9047129" y="4290756"/>
            <a:ext cx="1646904" cy="1659194"/>
          </a:xfrm>
          <a:prstGeom prst="rect">
            <a:avLst/>
          </a:prstGeom>
        </p:spPr>
      </p:pic>
      <p:sp>
        <p:nvSpPr>
          <p:cNvPr id="10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404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060456" y="819150"/>
            <a:ext cx="2724527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Ext2/3/4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  <p:graphicFrame>
        <p:nvGraphicFramePr>
          <p:cNvPr id="15" name="Объект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9047088"/>
              </p:ext>
            </p:extLst>
          </p:nvPr>
        </p:nvGraphicFramePr>
        <p:xfrm>
          <a:off x="1450875" y="2001611"/>
          <a:ext cx="9268793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894">
                  <a:extLst>
                    <a:ext uri="{9D8B030D-6E8A-4147-A177-3AD203B41FA5}">
                      <a16:colId xmlns:a16="http://schemas.microsoft.com/office/drawing/2014/main" val="355743250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4874293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912082720"/>
                    </a:ext>
                  </a:extLst>
                </a:gridCol>
                <a:gridCol w="2009774">
                  <a:extLst>
                    <a:ext uri="{9D8B030D-6E8A-4147-A177-3AD203B41FA5}">
                      <a16:colId xmlns:a16="http://schemas.microsoft.com/office/drawing/2014/main" val="34867937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>
                          <a:effectLst/>
                          <a:latin typeface="TT Hoves" panose="02000503030000020004"/>
                        </a:rPr>
                        <a:t>Версия/Год</a:t>
                      </a:r>
                      <a:endParaRPr lang="en-US" sz="1800" b="0" dirty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 smtClean="0">
                          <a:solidFill>
                            <a:schemeClr val="lt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Особенность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>
                          <a:latin typeface="TT Hoves" panose="02000503030000020004"/>
                        </a:rPr>
                        <a:t>Максимальный размер файла</a:t>
                      </a:r>
                      <a:endParaRPr lang="ru-RU" sz="1800" b="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dirty="0" smtClean="0">
                          <a:latin typeface="TT Hoves" panose="02000503030000020004"/>
                        </a:rPr>
                        <a:t>Максимальная длина имен файла</a:t>
                      </a:r>
                      <a:endParaRPr lang="ru-RU" sz="1800" b="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050355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 DemiBold" panose="02000503030000020004" pitchFamily="2" charset="-52"/>
                        </a:rPr>
                        <a:t>EXT</a:t>
                      </a:r>
                      <a:r>
                        <a:rPr lang="en-US" sz="1800" baseline="0" dirty="0" smtClean="0">
                          <a:effectLst/>
                          <a:latin typeface="TT Hoves DemiBold" panose="02000503030000020004" pitchFamily="2" charset="-52"/>
                        </a:rPr>
                        <a:t>/1992</a:t>
                      </a:r>
                      <a:endParaRPr lang="en-US" sz="18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Новая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 структура метаданных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 ГБ</a:t>
                      </a: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255 Байт</a:t>
                      </a: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930989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 DemiBold" panose="02000503030000020004" pitchFamily="2" charset="-52"/>
                        </a:rPr>
                        <a:t>Ext2</a:t>
                      </a:r>
                      <a:r>
                        <a:rPr lang="en-US" sz="1800" baseline="0" dirty="0" smtClean="0">
                          <a:effectLst/>
                          <a:latin typeface="TT Hoves DemiBold" panose="02000503030000020004" pitchFamily="2" charset="-52"/>
                        </a:rPr>
                        <a:t>/1993</a:t>
                      </a:r>
                      <a:endParaRPr lang="en-US" sz="18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Повышение скорости работы с данными, отсутствие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журналирования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 </a:t>
                      </a:r>
                      <a:r>
                        <a:rPr lang="ru-RU" sz="1800" baseline="0" dirty="0" err="1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ТиБ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255 Байт</a:t>
                      </a: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414885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 DemiBold" panose="02000503030000020004" pitchFamily="2" charset="-52"/>
                        </a:rPr>
                        <a:t>Ext3</a:t>
                      </a:r>
                      <a:r>
                        <a:rPr lang="en-US" sz="1800" baseline="0" dirty="0" smtClean="0">
                          <a:effectLst/>
                          <a:latin typeface="TT Hoves DemiBold" panose="02000503030000020004" pitchFamily="2" charset="-52"/>
                        </a:rPr>
                        <a:t>/2001</a:t>
                      </a:r>
                      <a:endParaRPr lang="en-US" sz="18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Добавление </a:t>
                      </a:r>
                      <a:r>
                        <a:rPr lang="ru-RU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журналирования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T Hoves" panose="02000503030000020004"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</a:t>
                      </a:r>
                      <a:r>
                        <a:rPr lang="ru-RU" sz="1800" baseline="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 </a:t>
                      </a:r>
                      <a:r>
                        <a:rPr lang="ru-RU" sz="1800" baseline="0" dirty="0" err="1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ТиБ</a:t>
                      </a:r>
                      <a:endParaRPr lang="ru-RU" sz="1800" dirty="0" smtClean="0">
                        <a:solidFill>
                          <a:schemeClr val="tx1"/>
                        </a:solidFill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tx1"/>
                          </a:solidFill>
                          <a:latin typeface="TT Hoves" panose="02000503030000020004"/>
                        </a:rPr>
                        <a:t>255 Байт</a:t>
                      </a: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87248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effectLst/>
                          <a:latin typeface="TT Hoves DemiBold" panose="02000503030000020004" pitchFamily="2" charset="-52"/>
                        </a:rPr>
                        <a:t>Ext4</a:t>
                      </a:r>
                      <a:r>
                        <a:rPr lang="en-US" sz="1800" baseline="0" dirty="0" smtClean="0">
                          <a:effectLst/>
                          <a:latin typeface="TT Hoves DemiBold" panose="02000503030000020004" pitchFamily="2" charset="-52"/>
                        </a:rPr>
                        <a:t>/2008</a:t>
                      </a:r>
                      <a:endParaRPr lang="en-US" sz="1800" dirty="0" smtClean="0">
                        <a:effectLst/>
                      </a:endParaRPr>
                    </a:p>
                  </a:txBody>
                  <a:tcPr marL="64863" marR="6486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T Hoves" panose="02000503030000020004"/>
                          <a:ea typeface="+mn-ea"/>
                          <a:cs typeface="+mn-cs"/>
                        </a:rPr>
                        <a:t>Повышение скорости работы с данными благодаря пространственной записи файлов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/>
                        </a:rPr>
                        <a:t>16 </a:t>
                      </a:r>
                      <a:r>
                        <a:rPr lang="ru-RU" sz="1800" dirty="0" err="1" smtClean="0">
                          <a:latin typeface="TT Hoves" panose="02000503030000020004"/>
                        </a:rPr>
                        <a:t>ТиБ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latin typeface="TT Hoves" panose="02000503030000020004"/>
                        </a:rPr>
                        <a:t>255 Байт</a:t>
                      </a:r>
                      <a:endParaRPr lang="ru-RU" sz="1800" dirty="0">
                        <a:latin typeface="TT Hoves" panose="02000503030000020004"/>
                      </a:endParaRPr>
                    </a:p>
                  </a:txBody>
                  <a:tcPr marL="64863" marR="64863"/>
                </a:tc>
                <a:extLst>
                  <a:ext uri="{0D108BD9-81ED-4DB2-BD59-A6C34878D82A}">
                    <a16:rowId xmlns:a16="http://schemas.microsoft.com/office/drawing/2014/main" val="2435748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8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645273" y="819150"/>
            <a:ext cx="1225310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JFS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71633F-B2B8-32D9-E619-1D337A5809DA}"/>
              </a:ext>
            </a:extLst>
          </p:cNvPr>
          <p:cNvSpPr txBox="1"/>
          <p:nvPr/>
        </p:nvSpPr>
        <p:spPr>
          <a:xfrm>
            <a:off x="1057274" y="2001612"/>
            <a:ext cx="10067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T Hoves" panose="02000503030000020004"/>
              </a:rPr>
              <a:t>JFS (</a:t>
            </a:r>
            <a:r>
              <a:rPr lang="en-US" b="1" dirty="0" err="1" smtClean="0">
                <a:latin typeface="TT Hoves" panose="02000503030000020004"/>
              </a:rPr>
              <a:t>Journaled</a:t>
            </a:r>
            <a:r>
              <a:rPr lang="en-US" b="1" dirty="0" smtClean="0">
                <a:latin typeface="TT Hoves" panose="02000503030000020004"/>
              </a:rPr>
              <a:t> </a:t>
            </a:r>
            <a:r>
              <a:rPr lang="en-US" b="1" dirty="0">
                <a:latin typeface="TT Hoves" panose="02000503030000020004"/>
              </a:rPr>
              <a:t>File </a:t>
            </a:r>
            <a:r>
              <a:rPr lang="en-US" b="1" dirty="0" smtClean="0">
                <a:latin typeface="TT Hoves" panose="02000503030000020004"/>
              </a:rPr>
              <a:t>System) </a:t>
            </a:r>
            <a:r>
              <a:rPr lang="ru-RU" dirty="0" smtClean="0">
                <a:latin typeface="TT Hoves" panose="02000503030000020004"/>
              </a:rPr>
              <a:t>— </a:t>
            </a:r>
            <a:r>
              <a:rPr lang="ru-RU" dirty="0">
                <a:latin typeface="TT Hoves" panose="02000503030000020004"/>
              </a:rPr>
              <a:t>первая альтернатива для ФС группы </a:t>
            </a:r>
            <a:r>
              <a:rPr lang="ru-RU" dirty="0" err="1">
                <a:latin typeface="TT Hoves" panose="02000503030000020004"/>
              </a:rPr>
              <a:t>Ext</a:t>
            </a:r>
            <a:r>
              <a:rPr lang="ru-RU" dirty="0">
                <a:latin typeface="TT Hoves" panose="02000503030000020004"/>
              </a:rPr>
              <a:t>. Её разработали в IBM специально для операционной системы AIX </a:t>
            </a:r>
            <a:r>
              <a:rPr lang="ru-RU" dirty="0" smtClean="0">
                <a:latin typeface="TT Hoves" panose="02000503030000020004"/>
              </a:rPr>
              <a:t>UNIX. </a:t>
            </a:r>
            <a:endParaRPr lang="ru-RU" dirty="0">
              <a:latin typeface="TT Hoves" panose="020005030300000200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996BA-A9FA-3FF4-0002-B6BDF098867B}"/>
              </a:ext>
            </a:extLst>
          </p:cNvPr>
          <p:cNvSpPr txBox="1"/>
          <p:nvPr/>
        </p:nvSpPr>
        <p:spPr>
          <a:xfrm>
            <a:off x="1057275" y="4143622"/>
            <a:ext cx="50387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</a:t>
            </a:r>
            <a:r>
              <a:rPr lang="ru-RU" dirty="0" smtClean="0">
                <a:latin typeface="TT Hoves" panose="02000503030000020004"/>
              </a:rPr>
              <a:t>табильность </a:t>
            </a:r>
            <a:r>
              <a:rPr lang="ru-RU" dirty="0">
                <a:latin typeface="TT Hoves" panose="02000503030000020004"/>
              </a:rPr>
              <a:t>и минимальные требования для работы. Разработчики JFS ставили перед собой цель создать ФС, которая бы эффективно работала на многопроцессорных компьютерах. Кроме того, эта система относится к </a:t>
            </a:r>
            <a:r>
              <a:rPr lang="ru-RU" dirty="0" err="1">
                <a:latin typeface="TT Hoves" panose="02000503030000020004"/>
              </a:rPr>
              <a:t>журналируемым</a:t>
            </a:r>
            <a:r>
              <a:rPr lang="ru-RU" dirty="0">
                <a:latin typeface="TT Hoves" panose="02000503030000020004"/>
              </a:rPr>
              <a:t> ФС.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6A1E6-D513-ACA2-CEA2-38B96440D510}"/>
              </a:ext>
            </a:extLst>
          </p:cNvPr>
          <p:cNvSpPr txBox="1"/>
          <p:nvPr/>
        </p:nvSpPr>
        <p:spPr>
          <a:xfrm>
            <a:off x="6096000" y="4135106"/>
            <a:ext cx="50291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T Hoves" panose="02000503030000020004"/>
              </a:rPr>
              <a:t>Если случится непредвиденный сбой в работе системы, ФС может использовать версии файлов, которые уже устарели. Причина заключается в том, что журнал сохраняет только метаданные.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88021F0-0757-51E3-7F4D-8D2FAEC18A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19" r="53912"/>
          <a:stretch/>
        </p:blipFill>
        <p:spPr>
          <a:xfrm>
            <a:off x="3181589" y="3188015"/>
            <a:ext cx="790095" cy="79609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497474E-AB2C-2CC6-BA54-95BD54A1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1" t="12299"/>
          <a:stretch/>
        </p:blipFill>
        <p:spPr>
          <a:xfrm>
            <a:off x="8184734" y="3357563"/>
            <a:ext cx="851729" cy="632536"/>
          </a:xfrm>
          <a:prstGeom prst="rect">
            <a:avLst/>
          </a:prstGeom>
        </p:spPr>
      </p:pic>
      <p:sp>
        <p:nvSpPr>
          <p:cNvPr id="9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117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4704138" y="1079209"/>
            <a:ext cx="2802771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ReiserFS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A5AEF-3A0E-52DA-B540-169A9A0FC994}"/>
              </a:ext>
            </a:extLst>
          </p:cNvPr>
          <p:cNvSpPr txBox="1"/>
          <p:nvPr/>
        </p:nvSpPr>
        <p:spPr>
          <a:xfrm>
            <a:off x="1076324" y="2001611"/>
            <a:ext cx="100584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T Hoves" panose="02000503030000020004"/>
              </a:rPr>
              <a:t>Файловая система </a:t>
            </a:r>
            <a:r>
              <a:rPr lang="ru-RU" b="1" dirty="0" err="1">
                <a:latin typeface="TT Hoves" panose="02000503030000020004"/>
              </a:rPr>
              <a:t>ReiserFS</a:t>
            </a:r>
            <a:r>
              <a:rPr lang="ru-RU" dirty="0">
                <a:latin typeface="TT Hoves" panose="02000503030000020004"/>
              </a:rPr>
              <a:t> была разработана специально для операционной системы Linux Гансом Райзером и компанией </a:t>
            </a:r>
            <a:r>
              <a:rPr lang="ru-RU" dirty="0" err="1">
                <a:latin typeface="TT Hoves" panose="02000503030000020004"/>
              </a:rPr>
              <a:t>Namesys</a:t>
            </a:r>
            <a:r>
              <a:rPr lang="ru-RU" dirty="0">
                <a:latin typeface="TT Hoves" panose="02000503030000020004"/>
              </a:rPr>
              <a:t>. Она стала первой </a:t>
            </a:r>
            <a:r>
              <a:rPr lang="ru-RU" dirty="0" err="1">
                <a:latin typeface="TT Hoves" panose="02000503030000020004"/>
              </a:rPr>
              <a:t>журналированной</a:t>
            </a:r>
            <a:r>
              <a:rPr lang="ru-RU" dirty="0">
                <a:latin typeface="TT Hoves" panose="02000503030000020004"/>
              </a:rPr>
              <a:t> файловой системой, которую приняли в ядро и развивалась тогда, когда журналирование файловых систем </a:t>
            </a:r>
            <a:r>
              <a:rPr lang="ru-RU" dirty="0" err="1">
                <a:latin typeface="TT Hoves" panose="02000503030000020004"/>
              </a:rPr>
              <a:t>Ext</a:t>
            </a:r>
            <a:r>
              <a:rPr lang="ru-RU" dirty="0">
                <a:latin typeface="TT Hoves" panose="02000503030000020004"/>
              </a:rPr>
              <a:t> даже не было в планах. Первая версия </a:t>
            </a:r>
            <a:r>
              <a:rPr lang="ru-RU" dirty="0" err="1">
                <a:latin typeface="TT Hoves" panose="02000503030000020004"/>
              </a:rPr>
              <a:t>ReiserFS</a:t>
            </a:r>
            <a:r>
              <a:rPr lang="ru-RU" dirty="0">
                <a:latin typeface="TT Hoves" panose="02000503030000020004"/>
              </a:rPr>
              <a:t> вышла в 2001 году, на то время, файловая система была очень интересна и имела множество новых возможностей, но потом ее развитие замедлилось и теперь ее обогнали такие известные файловые системы, как </a:t>
            </a:r>
            <a:r>
              <a:rPr lang="ru-RU" dirty="0" err="1">
                <a:latin typeface="TT Hoves" panose="02000503030000020004"/>
              </a:rPr>
              <a:t>Btrfs</a:t>
            </a:r>
            <a:r>
              <a:rPr lang="ru-RU" dirty="0">
                <a:latin typeface="TT Hoves" panose="02000503030000020004"/>
              </a:rPr>
              <a:t> и ZFS.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A022E9-4A77-C9E6-882E-F092CFB69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611" y="4343909"/>
            <a:ext cx="3332778" cy="1406016"/>
          </a:xfrm>
          <a:prstGeom prst="rect">
            <a:avLst/>
          </a:prstGeom>
        </p:spPr>
      </p:pic>
      <p:sp>
        <p:nvSpPr>
          <p:cNvPr id="6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42913" y="454025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Файловые системы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095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6504</TotalTime>
  <Words>2267</Words>
  <Application>Microsoft Office PowerPoint</Application>
  <PresentationFormat>Широкоэкранный</PresentationFormat>
  <Paragraphs>277</Paragraphs>
  <Slides>33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Василий</dc:creator>
  <cp:lastModifiedBy>IgorLitvin</cp:lastModifiedBy>
  <cp:revision>300</cp:revision>
  <dcterms:created xsi:type="dcterms:W3CDTF">2021-06-05T14:52:40Z</dcterms:created>
  <dcterms:modified xsi:type="dcterms:W3CDTF">2022-05-23T17:58:23Z</dcterms:modified>
</cp:coreProperties>
</file>